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</p:sldIdLst>
  <p:sldSz cy="5143500" cx="9144000"/>
  <p:notesSz cx="6858000" cy="9144000"/>
  <p:embeddedFontLst>
    <p:embeddedFont>
      <p:font typeface="Roboto"/>
      <p:regular r:id="rId55"/>
      <p:bold r:id="rId56"/>
      <p:italic r:id="rId57"/>
      <p:boldItalic r:id="rId58"/>
    </p:embeddedFont>
    <p:embeddedFont>
      <p:font typeface="Roboto Light"/>
      <p:regular r:id="rId59"/>
      <p:bold r:id="rId60"/>
      <p:italic r:id="rId61"/>
      <p:boldItalic r:id="rId6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288">
          <p15:clr>
            <a:srgbClr val="9AA0A6"/>
          </p15:clr>
        </p15:guide>
        <p15:guide id="4" orient="horz" pos="231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  <p:guide pos="288" orient="horz"/>
        <p:guide pos="231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RobotoLight-boldItalic.fntdata"/><Relationship Id="rId61" Type="http://schemas.openxmlformats.org/officeDocument/2006/relationships/font" Target="fonts/RobotoLight-italic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font" Target="fonts/RobotoLight-bold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font" Target="fonts/Roboto-regular.fntdata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font" Target="fonts/Roboto-italic.fntdata"/><Relationship Id="rId12" Type="http://schemas.openxmlformats.org/officeDocument/2006/relationships/slide" Target="slides/slide7.xml"/><Relationship Id="rId56" Type="http://schemas.openxmlformats.org/officeDocument/2006/relationships/font" Target="fonts/Roboto-bold.fntdata"/><Relationship Id="rId15" Type="http://schemas.openxmlformats.org/officeDocument/2006/relationships/slide" Target="slides/slide10.xml"/><Relationship Id="rId59" Type="http://schemas.openxmlformats.org/officeDocument/2006/relationships/font" Target="fonts/RobotoLight-regular.fntdata"/><Relationship Id="rId14" Type="http://schemas.openxmlformats.org/officeDocument/2006/relationships/slide" Target="slides/slide9.xml"/><Relationship Id="rId58" Type="http://schemas.openxmlformats.org/officeDocument/2006/relationships/font" Target="fonts/Roboto-bold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c6f73a04f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c6f73a04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83cba925ba_0_24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183cba925ba_0_2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83cba925ba_0_27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183cba925ba_0_2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83cba925ba_82_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183cba925ba_82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83cba925ba_82_12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183cba925ba_82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83cba925ba_82_11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83cba925ba_82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864f9954e5_28_27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1864f9954e5_28_2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8616a3a3c8_0_6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18616a3a3c8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1864f9954e5_28_25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1864f9954e5_28_2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1864f9954e5_28_13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1864f9954e5_28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183cba925ba_0_5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183cba925ba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18616a3a3c8_0_1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18616a3a3c8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8a9d968c8c_19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18a9d968c8c_19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1864f9954e5_28_23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1864f9954e5_28_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1864f9954e5_28_33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1864f9954e5_28_3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1864f9954e5_28_42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1864f9954e5_28_4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1864f9954e5_28_19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1864f9954e5_28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1864f9954e5_28_6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1864f9954e5_28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1864f9954e5_28_21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1864f9954e5_28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1864f9954e5_28_44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1864f9954e5_28_4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1864f9954e5_28_30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1864f9954e5_28_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1864f9954e5_28_46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1864f9954e5_28_4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c6f73a04f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c6f73a04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18b0f723929_0_7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18b0f723929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18616a3a3c8_0_8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18616a3a3c8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1864f9954e5_28_49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1864f9954e5_28_4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1864f9954e5_28_54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1864f9954e5_28_5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1864f9954e5_28_56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g1864f9954e5_28_5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1864f9954e5_28_50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3" name="Google Shape;563;g1864f9954e5_28_5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1864f9954e5_28_58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8" name="Google Shape;588;g1864f9954e5_28_5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g18a9d968c8c_0_9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1" name="Google Shape;611;g18a9d968c8c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g1864f9954e5_28_63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0" name="Google Shape;640;g1864f9954e5_28_6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1889d1609b2_0_2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9" name="Google Shape;659;g1889d1609b2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83cba925ba_0_2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183cba925ba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1864f9954e5_28_71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Google Shape;686;g1864f9954e5_28_7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g183cba925ba_0_7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2" name="Google Shape;722;g183cba925ba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g1889d1609b2_0_8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5" name="Google Shape;745;g1889d1609b2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g1889d1609b2_0_13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2" name="Google Shape;762;g1889d1609b2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g1889d1609b2_0_15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0" name="Google Shape;780;g1889d1609b2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g18b0f723929_0_1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8" name="Google Shape;798;g18b0f723929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g18b0f723929_0_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6" name="Google Shape;816;g18b0f723929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2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g1864f9954e5_28_57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4" name="Google Shape;824;g1864f9954e5_28_5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8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g183cba925ba_0_1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0" name="Google Shape;840;g183cba925ba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4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g18a9d968c8c_0_5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6" name="Google Shape;856;g18a9d968c8c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8616a3a3c8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18616a3a3c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8616a3a3c8_0_2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18616a3a3c8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8a9d968c8c_19_5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18a9d968c8c_19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8a9d968c8c_0_3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8a9d968c8c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83cba925ba_0_28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183cba925ba_0_2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0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0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Google Shape;56;p1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hyperlink" Target="https://emojipedia.org/thinking-face/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png"/><Relationship Id="rId4" Type="http://schemas.openxmlformats.org/officeDocument/2006/relationships/image" Target="../media/image7.png"/><Relationship Id="rId5" Type="http://schemas.openxmlformats.org/officeDocument/2006/relationships/image" Target="../media/image1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6.png"/><Relationship Id="rId4" Type="http://schemas.openxmlformats.org/officeDocument/2006/relationships/image" Target="../media/image12.jpg"/><Relationship Id="rId9" Type="http://schemas.openxmlformats.org/officeDocument/2006/relationships/image" Target="../media/image11.png"/><Relationship Id="rId5" Type="http://schemas.openxmlformats.org/officeDocument/2006/relationships/image" Target="../media/image18.jpg"/><Relationship Id="rId6" Type="http://schemas.openxmlformats.org/officeDocument/2006/relationships/image" Target="../media/image9.png"/><Relationship Id="rId7" Type="http://schemas.openxmlformats.org/officeDocument/2006/relationships/image" Target="../media/image8.png"/><Relationship Id="rId8" Type="http://schemas.openxmlformats.org/officeDocument/2006/relationships/image" Target="../media/image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9.png"/><Relationship Id="rId4" Type="http://schemas.openxmlformats.org/officeDocument/2006/relationships/image" Target="../media/image1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8.png"/><Relationship Id="rId4" Type="http://schemas.openxmlformats.org/officeDocument/2006/relationships/image" Target="../media/image7.png"/><Relationship Id="rId5" Type="http://schemas.openxmlformats.org/officeDocument/2006/relationships/image" Target="../media/image1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9.png"/><Relationship Id="rId4" Type="http://schemas.openxmlformats.org/officeDocument/2006/relationships/image" Target="../media/image1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9.png"/><Relationship Id="rId4" Type="http://schemas.openxmlformats.org/officeDocument/2006/relationships/image" Target="../media/image1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20.png"/><Relationship Id="rId6" Type="http://schemas.openxmlformats.org/officeDocument/2006/relationships/image" Target="../media/image19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8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8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2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1.png"/><Relationship Id="rId4" Type="http://schemas.openxmlformats.org/officeDocument/2006/relationships/image" Target="../media/image25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1" Type="http://schemas.openxmlformats.org/officeDocument/2006/relationships/hyperlink" Target="https://www.independent.co.uk/news/world/americas/9-11-front-pages-newspapers-september-11-b2164421.html" TargetMode="External"/><Relationship Id="rId10" Type="http://schemas.openxmlformats.org/officeDocument/2006/relationships/hyperlink" Target="https://guides.canadacollege.edu/political_science/news" TargetMode="External"/><Relationship Id="rId13" Type="http://schemas.openxmlformats.org/officeDocument/2006/relationships/hyperlink" Target="https://whitman.com.my/article/much-ado-cryptocurrency/" TargetMode="External"/><Relationship Id="rId12" Type="http://schemas.openxmlformats.org/officeDocument/2006/relationships/hyperlink" Target="https://www.amazon.ca/Hide-Pain-Harold-Blank-Notebook/dp/B0851MGZQV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hyperlink" Target="https://toppng.com/show_download/79864/twitter-logo/large" TargetMode="External"/><Relationship Id="rId4" Type="http://schemas.openxmlformats.org/officeDocument/2006/relationships/hyperlink" Target="https://www.cleanpng.com/png-bitcoin-png-20515/download-png.html" TargetMode="External"/><Relationship Id="rId9" Type="http://schemas.openxmlformats.org/officeDocument/2006/relationships/hyperlink" Target="https://sites.google.com/site/usingdigitalresources/home/personal-needs/online-news" TargetMode="External"/><Relationship Id="rId5" Type="http://schemas.openxmlformats.org/officeDocument/2006/relationships/hyperlink" Target="https://imgflip.com/memegenerator/248724477/Hacker-man-black-guy" TargetMode="External"/><Relationship Id="rId6" Type="http://schemas.openxmlformats.org/officeDocument/2006/relationships/hyperlink" Target="https://www.bestinsingapore.co/best-debit-cards-singapore/" TargetMode="External"/><Relationship Id="rId7" Type="http://schemas.openxmlformats.org/officeDocument/2006/relationships/hyperlink" Target="https://uci.nus.edu.sg/oca/2021/10/15/western-frontier-canteen/" TargetMode="External"/><Relationship Id="rId8" Type="http://schemas.openxmlformats.org/officeDocument/2006/relationships/hyperlink" Target="https://www.google.com/search?channel=fs&amp;client=ubuntu&amp;q=bitcoin+price+chart" TargetMode="Externa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Relationship Id="rId4" Type="http://schemas.openxmlformats.org/officeDocument/2006/relationships/image" Target="../media/image5.png"/><Relationship Id="rId5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jpg"/><Relationship Id="rId4" Type="http://schemas.openxmlformats.org/officeDocument/2006/relationships/image" Target="../media/image4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Twitter to predict cryptocurrency prices</a:t>
            </a:r>
            <a:endParaRPr/>
          </a:p>
        </p:txBody>
      </p:sp>
      <p:sp>
        <p:nvSpPr>
          <p:cNvPr id="68" name="Google Shape;68;p13"/>
          <p:cNvSpPr txBox="1"/>
          <p:nvPr>
            <p:ph idx="1" type="subTitle"/>
          </p:nvPr>
        </p:nvSpPr>
        <p:spPr>
          <a:xfrm>
            <a:off x="390525" y="2789108"/>
            <a:ext cx="8222100" cy="179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Light"/>
                <a:ea typeface="Roboto Light"/>
                <a:cs typeface="Roboto Light"/>
                <a:sym typeface="Roboto Light"/>
              </a:rPr>
              <a:t>Claudeon Reinard Susanto</a:t>
            </a:r>
            <a:endParaRPr sz="9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grpSp>
        <p:nvGrpSpPr>
          <p:cNvPr id="69" name="Google Shape;69;p13"/>
          <p:cNvGrpSpPr/>
          <p:nvPr/>
        </p:nvGrpSpPr>
        <p:grpSpPr>
          <a:xfrm>
            <a:off x="7007986" y="3347721"/>
            <a:ext cx="2268069" cy="1840410"/>
            <a:chOff x="6569975" y="3169049"/>
            <a:chExt cx="1811701" cy="1450627"/>
          </a:xfrm>
        </p:grpSpPr>
        <p:pic>
          <p:nvPicPr>
            <p:cNvPr id="70" name="Google Shape;70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569975" y="3169049"/>
              <a:ext cx="1489650" cy="121135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3600000" dist="57150">
                <a:srgbClr val="000000">
                  <a:alpha val="48000"/>
                </a:srgbClr>
              </a:outerShdw>
            </a:effectLst>
          </p:spPr>
        </p:pic>
        <p:pic>
          <p:nvPicPr>
            <p:cNvPr id="71" name="Google Shape;71;p1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324625" y="3562625"/>
              <a:ext cx="1057051" cy="1057051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2"/>
          <p:cNvSpPr txBox="1"/>
          <p:nvPr>
            <p:ph idx="4294967295" type="title"/>
          </p:nvPr>
        </p:nvSpPr>
        <p:spPr>
          <a:xfrm>
            <a:off x="773700" y="1663450"/>
            <a:ext cx="7596600" cy="76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“Hopefully I have convinced you to start buying crypto”</a:t>
            </a:r>
            <a:endParaRPr>
              <a:solidFill>
                <a:schemeClr val="lt2"/>
              </a:solidFill>
            </a:endParaRPr>
          </a:p>
        </p:txBody>
      </p:sp>
      <p:cxnSp>
        <p:nvCxnSpPr>
          <p:cNvPr id="188" name="Google Shape;188;p22"/>
          <p:cNvCxnSpPr/>
          <p:nvPr/>
        </p:nvCxnSpPr>
        <p:spPr>
          <a:xfrm>
            <a:off x="4295550" y="2693400"/>
            <a:ext cx="5529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9" name="Google Shape;189;p22"/>
          <p:cNvSpPr txBox="1"/>
          <p:nvPr>
            <p:ph idx="4294967295" type="body"/>
          </p:nvPr>
        </p:nvSpPr>
        <p:spPr>
          <a:xfrm>
            <a:off x="773700" y="2961650"/>
            <a:ext cx="7596600" cy="51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trust me bro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Cryptocurrency prices are highly volatile and thus unpredictable</a:t>
            </a:r>
            <a:endParaRPr/>
          </a:p>
        </p:txBody>
      </p:sp>
      <p:sp>
        <p:nvSpPr>
          <p:cNvPr id="195" name="Google Shape;195;p23"/>
          <p:cNvSpPr txBox="1"/>
          <p:nvPr>
            <p:ph type="title"/>
          </p:nvPr>
        </p:nvSpPr>
        <p:spPr>
          <a:xfrm>
            <a:off x="103125" y="107300"/>
            <a:ext cx="836100" cy="25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Roboto Light"/>
                <a:ea typeface="Roboto Light"/>
                <a:cs typeface="Roboto Light"/>
                <a:sym typeface="Roboto Light"/>
              </a:rPr>
              <a:t>Problem</a:t>
            </a:r>
            <a:endParaRPr sz="13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96" name="Google Shape;196;p23"/>
          <p:cNvSpPr/>
          <p:nvPr/>
        </p:nvSpPr>
        <p:spPr>
          <a:xfrm>
            <a:off x="885575" y="116300"/>
            <a:ext cx="2209500" cy="1251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23"/>
          <p:cNvSpPr/>
          <p:nvPr/>
        </p:nvSpPr>
        <p:spPr>
          <a:xfrm>
            <a:off x="876625" y="116350"/>
            <a:ext cx="1368600" cy="125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23"/>
          <p:cNvSpPr txBox="1"/>
          <p:nvPr>
            <p:ph type="title"/>
          </p:nvPr>
        </p:nvSpPr>
        <p:spPr>
          <a:xfrm>
            <a:off x="103125" y="4726450"/>
            <a:ext cx="1732800" cy="34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solidFill>
                  <a:schemeClr val="dk2"/>
                </a:solidFill>
              </a:rPr>
              <a:t>Source: Google Finance</a:t>
            </a:r>
            <a:endParaRPr i="1" sz="1100">
              <a:solidFill>
                <a:schemeClr val="dk2"/>
              </a:solidFill>
            </a:endParaRPr>
          </a:p>
        </p:txBody>
      </p:sp>
      <p:pic>
        <p:nvPicPr>
          <p:cNvPr id="199" name="Google Shape;19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8325" y="1826875"/>
            <a:ext cx="5087350" cy="28995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0" name="Google Shape;200;p23"/>
          <p:cNvCxnSpPr/>
          <p:nvPr/>
        </p:nvCxnSpPr>
        <p:spPr>
          <a:xfrm flipH="1">
            <a:off x="4231000" y="3229225"/>
            <a:ext cx="441300" cy="304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201" name="Google Shape;201;p23"/>
          <p:cNvSpPr txBox="1"/>
          <p:nvPr>
            <p:ph idx="1" type="body"/>
          </p:nvPr>
        </p:nvSpPr>
        <p:spPr>
          <a:xfrm>
            <a:off x="3867319" y="2869400"/>
            <a:ext cx="3924000" cy="469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100">
                <a:solidFill>
                  <a:schemeClr val="dk2"/>
                </a:solidFill>
              </a:rPr>
              <a:t>Dropped by </a:t>
            </a:r>
            <a:r>
              <a:rPr b="1" lang="en">
                <a:solidFill>
                  <a:schemeClr val="dk2"/>
                </a:solidFill>
              </a:rPr>
              <a:t>$200 </a:t>
            </a:r>
            <a:r>
              <a:rPr b="1" lang="en" sz="1100">
                <a:solidFill>
                  <a:schemeClr val="dk2"/>
                </a:solidFill>
              </a:rPr>
              <a:t>in a minute!!!</a:t>
            </a:r>
            <a:endParaRPr b="1" sz="11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Volatile prices make it difficult for potential </a:t>
            </a:r>
            <a:r>
              <a:rPr b="1" lang="en"/>
              <a:t>buyers</a:t>
            </a:r>
            <a:r>
              <a:rPr lang="en"/>
              <a:t> and sellers to make decisions</a:t>
            </a:r>
            <a:endParaRPr/>
          </a:p>
        </p:txBody>
      </p:sp>
      <p:sp>
        <p:nvSpPr>
          <p:cNvPr id="207" name="Google Shape;207;p24"/>
          <p:cNvSpPr txBox="1"/>
          <p:nvPr>
            <p:ph type="title"/>
          </p:nvPr>
        </p:nvSpPr>
        <p:spPr>
          <a:xfrm>
            <a:off x="103125" y="107300"/>
            <a:ext cx="836100" cy="25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Roboto Light"/>
                <a:ea typeface="Roboto Light"/>
                <a:cs typeface="Roboto Light"/>
                <a:sym typeface="Roboto Light"/>
              </a:rPr>
              <a:t>Problem</a:t>
            </a:r>
            <a:endParaRPr sz="13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08" name="Google Shape;208;p24"/>
          <p:cNvSpPr/>
          <p:nvPr/>
        </p:nvSpPr>
        <p:spPr>
          <a:xfrm>
            <a:off x="885575" y="116300"/>
            <a:ext cx="2209500" cy="1251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24"/>
          <p:cNvSpPr/>
          <p:nvPr/>
        </p:nvSpPr>
        <p:spPr>
          <a:xfrm>
            <a:off x="876625" y="116350"/>
            <a:ext cx="1559100" cy="125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24"/>
          <p:cNvSpPr txBox="1"/>
          <p:nvPr>
            <p:ph type="title"/>
          </p:nvPr>
        </p:nvSpPr>
        <p:spPr>
          <a:xfrm>
            <a:off x="103125" y="4726450"/>
            <a:ext cx="1732800" cy="34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solidFill>
                  <a:schemeClr val="dk2"/>
                </a:solidFill>
              </a:rPr>
              <a:t>Source: Google Finance</a:t>
            </a:r>
            <a:endParaRPr i="1" sz="1100">
              <a:solidFill>
                <a:schemeClr val="dk2"/>
              </a:solidFill>
            </a:endParaRPr>
          </a:p>
        </p:txBody>
      </p:sp>
      <p:pic>
        <p:nvPicPr>
          <p:cNvPr id="211" name="Google Shape;21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8325" y="1826875"/>
            <a:ext cx="5087350" cy="2899575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4"/>
          <p:cNvSpPr txBox="1"/>
          <p:nvPr>
            <p:ph idx="1" type="body"/>
          </p:nvPr>
        </p:nvSpPr>
        <p:spPr>
          <a:xfrm>
            <a:off x="6995156" y="3866775"/>
            <a:ext cx="1893300" cy="469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100">
                <a:solidFill>
                  <a:schemeClr val="dk2"/>
                </a:solidFill>
              </a:rPr>
              <a:t>Should I wait or buy now?</a:t>
            </a:r>
            <a:endParaRPr b="1" sz="1100">
              <a:solidFill>
                <a:schemeClr val="dk2"/>
              </a:solidFill>
            </a:endParaRPr>
          </a:p>
        </p:txBody>
      </p:sp>
      <p:cxnSp>
        <p:nvCxnSpPr>
          <p:cNvPr id="213" name="Google Shape;213;p24"/>
          <p:cNvCxnSpPr/>
          <p:nvPr/>
        </p:nvCxnSpPr>
        <p:spPr>
          <a:xfrm flipH="1" rot="10800000">
            <a:off x="7004100" y="2647850"/>
            <a:ext cx="581400" cy="14580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4" name="Google Shape;214;p24"/>
          <p:cNvCxnSpPr/>
          <p:nvPr/>
        </p:nvCxnSpPr>
        <p:spPr>
          <a:xfrm>
            <a:off x="6995150" y="4087975"/>
            <a:ext cx="1046700" cy="6708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5" name="Google Shape;215;p24"/>
          <p:cNvSpPr txBox="1"/>
          <p:nvPr>
            <p:ph idx="1" type="body"/>
          </p:nvPr>
        </p:nvSpPr>
        <p:spPr>
          <a:xfrm>
            <a:off x="5379750" y="1895675"/>
            <a:ext cx="2276700" cy="4548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2"/>
                </a:solidFill>
              </a:rPr>
              <a:t>buy low sell high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tonks: Why we're all saying it now." id="220" name="Google Shape;22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15675" y="3766791"/>
            <a:ext cx="1538791" cy="1025100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Predicting prices is necessary to generate returns and hence profits $$</a:t>
            </a:r>
            <a:endParaRPr/>
          </a:p>
        </p:txBody>
      </p:sp>
      <p:sp>
        <p:nvSpPr>
          <p:cNvPr id="222" name="Google Shape;222;p25"/>
          <p:cNvSpPr txBox="1"/>
          <p:nvPr>
            <p:ph type="title"/>
          </p:nvPr>
        </p:nvSpPr>
        <p:spPr>
          <a:xfrm>
            <a:off x="103125" y="107300"/>
            <a:ext cx="836100" cy="25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Roboto Light"/>
                <a:ea typeface="Roboto Light"/>
                <a:cs typeface="Roboto Light"/>
                <a:sym typeface="Roboto Light"/>
              </a:rPr>
              <a:t>Problem</a:t>
            </a:r>
            <a:endParaRPr sz="13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23" name="Google Shape;223;p25"/>
          <p:cNvSpPr/>
          <p:nvPr/>
        </p:nvSpPr>
        <p:spPr>
          <a:xfrm>
            <a:off x="885575" y="116300"/>
            <a:ext cx="2209500" cy="1251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25"/>
          <p:cNvSpPr/>
          <p:nvPr/>
        </p:nvSpPr>
        <p:spPr>
          <a:xfrm>
            <a:off x="876625" y="116350"/>
            <a:ext cx="1701000" cy="125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25"/>
          <p:cNvSpPr txBox="1"/>
          <p:nvPr>
            <p:ph type="title"/>
          </p:nvPr>
        </p:nvSpPr>
        <p:spPr>
          <a:xfrm>
            <a:off x="103125" y="4726450"/>
            <a:ext cx="1732800" cy="34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solidFill>
                  <a:schemeClr val="dk2"/>
                </a:solidFill>
              </a:rPr>
              <a:t>Source: Google Finance</a:t>
            </a:r>
            <a:endParaRPr i="1" sz="1100">
              <a:solidFill>
                <a:schemeClr val="dk2"/>
              </a:solidFill>
            </a:endParaRPr>
          </a:p>
        </p:txBody>
      </p:sp>
      <p:pic>
        <p:nvPicPr>
          <p:cNvPr id="226" name="Google Shape;226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28325" y="1826875"/>
            <a:ext cx="5087350" cy="2899575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25"/>
          <p:cNvSpPr/>
          <p:nvPr/>
        </p:nvSpPr>
        <p:spPr>
          <a:xfrm>
            <a:off x="7179450" y="2350475"/>
            <a:ext cx="1732800" cy="1025100"/>
          </a:xfrm>
          <a:prstGeom prst="wedgeRectCallout">
            <a:avLst>
              <a:gd fmla="val -24934" name="adj1"/>
              <a:gd fmla="val 96456" name="adj2"/>
            </a:avLst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25"/>
          <p:cNvSpPr txBox="1"/>
          <p:nvPr>
            <p:ph idx="1" type="body"/>
          </p:nvPr>
        </p:nvSpPr>
        <p:spPr>
          <a:xfrm>
            <a:off x="7211400" y="2409450"/>
            <a:ext cx="1701000" cy="907200"/>
          </a:xfrm>
          <a:prstGeom prst="rect">
            <a:avLst/>
          </a:prstGeom>
          <a:ln>
            <a:noFill/>
          </a:ln>
        </p:spPr>
        <p:txBody>
          <a:bodyPr anchorCtr="0" anchor="t" bIns="91425" lIns="11430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200">
                <a:solidFill>
                  <a:schemeClr val="dk2"/>
                </a:solidFill>
              </a:rPr>
              <a:t>Hmmm </a:t>
            </a:r>
            <a:r>
              <a:rPr b="1" lang="en" sz="1400" u="sng">
                <a:solidFill>
                  <a:schemeClr val="hlink"/>
                </a:solidFill>
                <a:hlinkClick r:id="rId5"/>
              </a:rPr>
              <a:t>🤔</a:t>
            </a:r>
            <a:r>
              <a:rPr b="1" lang="en" sz="1200">
                <a:solidFill>
                  <a:schemeClr val="dk2"/>
                </a:solidFill>
              </a:rPr>
              <a:t> I know prices will rise soon so I better buy now!</a:t>
            </a:r>
            <a:endParaRPr b="1" sz="1200">
              <a:solidFill>
                <a:schemeClr val="dk2"/>
              </a:solidFill>
            </a:endParaRPr>
          </a:p>
        </p:txBody>
      </p:sp>
      <p:sp>
        <p:nvSpPr>
          <p:cNvPr id="229" name="Google Shape;229;p25"/>
          <p:cNvSpPr txBox="1"/>
          <p:nvPr>
            <p:ph idx="1" type="body"/>
          </p:nvPr>
        </p:nvSpPr>
        <p:spPr>
          <a:xfrm>
            <a:off x="5379750" y="1895675"/>
            <a:ext cx="2276700" cy="4548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2"/>
                </a:solidFill>
              </a:rPr>
              <a:t>buy low sell high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6"/>
          <p:cNvSpPr txBox="1"/>
          <p:nvPr>
            <p:ph idx="4294967295" type="title"/>
          </p:nvPr>
        </p:nvSpPr>
        <p:spPr>
          <a:xfrm>
            <a:off x="773700" y="1663450"/>
            <a:ext cx="7596600" cy="76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“But from where and how can we predict prices?”</a:t>
            </a:r>
            <a:endParaRPr>
              <a:solidFill>
                <a:schemeClr val="lt2"/>
              </a:solidFill>
            </a:endParaRPr>
          </a:p>
        </p:txBody>
      </p:sp>
      <p:cxnSp>
        <p:nvCxnSpPr>
          <p:cNvPr id="235" name="Google Shape;235;p26"/>
          <p:cNvCxnSpPr/>
          <p:nvPr/>
        </p:nvCxnSpPr>
        <p:spPr>
          <a:xfrm>
            <a:off x="4295550" y="2693400"/>
            <a:ext cx="5529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36" name="Google Shape;236;p26"/>
          <p:cNvSpPr txBox="1"/>
          <p:nvPr>
            <p:ph idx="4294967295" type="body"/>
          </p:nvPr>
        </p:nvSpPr>
        <p:spPr>
          <a:xfrm>
            <a:off x="773700" y="2961650"/>
            <a:ext cx="7596600" cy="51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somebody once told me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Twitter data can potentially predict cryptocurrency prices!</a:t>
            </a:r>
            <a:endParaRPr/>
          </a:p>
        </p:txBody>
      </p:sp>
      <p:sp>
        <p:nvSpPr>
          <p:cNvPr id="242" name="Google Shape;242;p27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27"/>
          <p:cNvSpPr txBox="1"/>
          <p:nvPr>
            <p:ph type="title"/>
          </p:nvPr>
        </p:nvSpPr>
        <p:spPr>
          <a:xfrm>
            <a:off x="103125" y="107300"/>
            <a:ext cx="836100" cy="25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Roboto Light"/>
                <a:ea typeface="Roboto Light"/>
                <a:cs typeface="Roboto Light"/>
                <a:sym typeface="Roboto Light"/>
              </a:rPr>
              <a:t>Problem</a:t>
            </a:r>
            <a:endParaRPr sz="13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44" name="Google Shape;244;p27"/>
          <p:cNvSpPr/>
          <p:nvPr/>
        </p:nvSpPr>
        <p:spPr>
          <a:xfrm>
            <a:off x="885575" y="116300"/>
            <a:ext cx="2209500" cy="1251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27"/>
          <p:cNvSpPr/>
          <p:nvPr/>
        </p:nvSpPr>
        <p:spPr>
          <a:xfrm>
            <a:off x="876625" y="116350"/>
            <a:ext cx="2209500" cy="125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6" name="Google Shape;24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898" y="2114975"/>
            <a:ext cx="4850401" cy="177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08031" y="1729549"/>
            <a:ext cx="4258368" cy="2546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24175" y="2512225"/>
            <a:ext cx="3495325" cy="240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8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Twitter data can potentially predict cryptocurrency prices!</a:t>
            </a:r>
            <a:endParaRPr/>
          </a:p>
        </p:txBody>
      </p:sp>
      <p:sp>
        <p:nvSpPr>
          <p:cNvPr id="254" name="Google Shape;254;p28"/>
          <p:cNvSpPr txBox="1"/>
          <p:nvPr>
            <p:ph type="title"/>
          </p:nvPr>
        </p:nvSpPr>
        <p:spPr>
          <a:xfrm>
            <a:off x="103125" y="107300"/>
            <a:ext cx="836100" cy="25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Roboto Light"/>
                <a:ea typeface="Roboto Light"/>
                <a:cs typeface="Roboto Light"/>
                <a:sym typeface="Roboto Light"/>
              </a:rPr>
              <a:t>Problem</a:t>
            </a:r>
            <a:endParaRPr sz="13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55" name="Google Shape;255;p28"/>
          <p:cNvSpPr/>
          <p:nvPr/>
        </p:nvSpPr>
        <p:spPr>
          <a:xfrm>
            <a:off x="885575" y="116300"/>
            <a:ext cx="2209500" cy="1251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28"/>
          <p:cNvSpPr/>
          <p:nvPr/>
        </p:nvSpPr>
        <p:spPr>
          <a:xfrm>
            <a:off x="876625" y="116350"/>
            <a:ext cx="2053800" cy="125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28"/>
          <p:cNvSpPr txBox="1"/>
          <p:nvPr>
            <p:ph idx="1" type="body"/>
          </p:nvPr>
        </p:nvSpPr>
        <p:spPr>
          <a:xfrm>
            <a:off x="5227675" y="2620250"/>
            <a:ext cx="2276700" cy="4548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2"/>
                </a:solidFill>
              </a:rPr>
              <a:t>Instant updates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58" name="Google Shape;258;p28"/>
          <p:cNvSpPr txBox="1"/>
          <p:nvPr>
            <p:ph idx="1" type="body"/>
          </p:nvPr>
        </p:nvSpPr>
        <p:spPr>
          <a:xfrm>
            <a:off x="5227675" y="3334225"/>
            <a:ext cx="2276700" cy="7677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2"/>
                </a:solidFill>
              </a:rPr>
              <a:t>Comprehensive info on crypto market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259" name="Google Shape;25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7288" y="2172125"/>
            <a:ext cx="2542074" cy="192979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3600000" dist="57150">
              <a:srgbClr val="000000">
                <a:alpha val="48000"/>
              </a:srgbClr>
            </a:outerShdw>
          </a:effectLst>
        </p:spPr>
      </p:pic>
      <p:sp>
        <p:nvSpPr>
          <p:cNvPr id="260" name="Google Shape;260;p28"/>
          <p:cNvSpPr/>
          <p:nvPr/>
        </p:nvSpPr>
        <p:spPr>
          <a:xfrm rot="-929246">
            <a:off x="4067149" y="2819006"/>
            <a:ext cx="927996" cy="259331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28"/>
          <p:cNvSpPr/>
          <p:nvPr/>
        </p:nvSpPr>
        <p:spPr>
          <a:xfrm rot="779094">
            <a:off x="4013544" y="3538421"/>
            <a:ext cx="927928" cy="259218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2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There has been limited research on the relationship between Twitter and crypto</a:t>
            </a:r>
            <a:endParaRPr/>
          </a:p>
        </p:txBody>
      </p:sp>
      <p:sp>
        <p:nvSpPr>
          <p:cNvPr id="267" name="Google Shape;267;p29"/>
          <p:cNvSpPr txBox="1"/>
          <p:nvPr>
            <p:ph type="title"/>
          </p:nvPr>
        </p:nvSpPr>
        <p:spPr>
          <a:xfrm>
            <a:off x="103125" y="107300"/>
            <a:ext cx="836100" cy="25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Roboto Light"/>
                <a:ea typeface="Roboto Light"/>
                <a:cs typeface="Roboto Light"/>
                <a:sym typeface="Roboto Light"/>
              </a:rPr>
              <a:t>Problem</a:t>
            </a:r>
            <a:endParaRPr sz="13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68" name="Google Shape;268;p29"/>
          <p:cNvSpPr/>
          <p:nvPr/>
        </p:nvSpPr>
        <p:spPr>
          <a:xfrm>
            <a:off x="885575" y="116300"/>
            <a:ext cx="2209500" cy="1251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29"/>
          <p:cNvSpPr/>
          <p:nvPr/>
        </p:nvSpPr>
        <p:spPr>
          <a:xfrm>
            <a:off x="876625" y="116350"/>
            <a:ext cx="2209500" cy="125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29"/>
          <p:cNvSpPr txBox="1"/>
          <p:nvPr>
            <p:ph type="title"/>
          </p:nvPr>
        </p:nvSpPr>
        <p:spPr>
          <a:xfrm>
            <a:off x="773700" y="2675125"/>
            <a:ext cx="7596600" cy="76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until…</a:t>
            </a:r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5" name="Google Shape;275;p30"/>
          <p:cNvGrpSpPr/>
          <p:nvPr/>
        </p:nvGrpSpPr>
        <p:grpSpPr>
          <a:xfrm>
            <a:off x="5855950" y="2682533"/>
            <a:ext cx="3288056" cy="2457797"/>
            <a:chOff x="6569975" y="3169049"/>
            <a:chExt cx="1811701" cy="1450627"/>
          </a:xfrm>
        </p:grpSpPr>
        <p:pic>
          <p:nvPicPr>
            <p:cNvPr id="276" name="Google Shape;276;p3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569975" y="3169049"/>
              <a:ext cx="1489650" cy="121135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3600000" dist="57150">
                <a:srgbClr val="000000">
                  <a:alpha val="48000"/>
                </a:srgbClr>
              </a:outerShdw>
            </a:effectLst>
          </p:spPr>
        </p:pic>
        <p:pic>
          <p:nvPicPr>
            <p:cNvPr id="277" name="Google Shape;277;p3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324625" y="3562625"/>
              <a:ext cx="1057051" cy="1057051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</p:grpSp>
      <p:sp>
        <p:nvSpPr>
          <p:cNvPr id="278" name="Google Shape;278;p30"/>
          <p:cNvSpPr txBox="1"/>
          <p:nvPr>
            <p:ph type="title"/>
          </p:nvPr>
        </p:nvSpPr>
        <p:spPr>
          <a:xfrm>
            <a:off x="103125" y="31100"/>
            <a:ext cx="8361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Roboto Light"/>
                <a:ea typeface="Roboto Light"/>
                <a:cs typeface="Roboto Light"/>
                <a:sym typeface="Roboto Light"/>
              </a:rPr>
              <a:t>Problem</a:t>
            </a:r>
            <a:endParaRPr sz="13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79" name="Google Shape;279;p30"/>
          <p:cNvSpPr txBox="1"/>
          <p:nvPr>
            <p:ph type="title"/>
          </p:nvPr>
        </p:nvSpPr>
        <p:spPr>
          <a:xfrm>
            <a:off x="3101888" y="31100"/>
            <a:ext cx="8361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Roboto Light"/>
                <a:ea typeface="Roboto Light"/>
                <a:cs typeface="Roboto Light"/>
                <a:sym typeface="Roboto Light"/>
              </a:rPr>
              <a:t>Solution</a:t>
            </a:r>
            <a:endParaRPr sz="13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80" name="Google Shape;280;p30"/>
          <p:cNvSpPr/>
          <p:nvPr/>
        </p:nvSpPr>
        <p:spPr>
          <a:xfrm>
            <a:off x="3855400" y="116300"/>
            <a:ext cx="2656800" cy="1251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30"/>
          <p:cNvSpPr/>
          <p:nvPr/>
        </p:nvSpPr>
        <p:spPr>
          <a:xfrm>
            <a:off x="876625" y="116350"/>
            <a:ext cx="2209500" cy="125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2" name="Google Shape;282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64763" y="1128500"/>
            <a:ext cx="7014475" cy="288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1"/>
          <p:cNvSpPr txBox="1"/>
          <p:nvPr>
            <p:ph type="title"/>
          </p:nvPr>
        </p:nvSpPr>
        <p:spPr>
          <a:xfrm>
            <a:off x="1166700" y="1210375"/>
            <a:ext cx="4158300" cy="30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Problem</a:t>
            </a:r>
            <a:endParaRPr sz="3000"/>
          </a:p>
        </p:txBody>
      </p:sp>
      <p:sp>
        <p:nvSpPr>
          <p:cNvPr id="288" name="Google Shape;288;p31"/>
          <p:cNvSpPr txBox="1"/>
          <p:nvPr>
            <p:ph type="title"/>
          </p:nvPr>
        </p:nvSpPr>
        <p:spPr>
          <a:xfrm>
            <a:off x="1166700" y="1740125"/>
            <a:ext cx="4158300" cy="36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Solution</a:t>
            </a:r>
            <a:endParaRPr sz="3000"/>
          </a:p>
        </p:txBody>
      </p:sp>
      <p:sp>
        <p:nvSpPr>
          <p:cNvPr id="289" name="Google Shape;289;p31"/>
          <p:cNvSpPr txBox="1"/>
          <p:nvPr>
            <p:ph type="title"/>
          </p:nvPr>
        </p:nvSpPr>
        <p:spPr>
          <a:xfrm>
            <a:off x="1166700" y="3293900"/>
            <a:ext cx="4158300" cy="30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Discussion</a:t>
            </a:r>
            <a:endParaRPr sz="3000"/>
          </a:p>
        </p:txBody>
      </p:sp>
      <p:sp>
        <p:nvSpPr>
          <p:cNvPr id="290" name="Google Shape;290;p31"/>
          <p:cNvSpPr txBox="1"/>
          <p:nvPr>
            <p:ph type="title"/>
          </p:nvPr>
        </p:nvSpPr>
        <p:spPr>
          <a:xfrm>
            <a:off x="599675" y="1770125"/>
            <a:ext cx="321900" cy="308700"/>
          </a:xfrm>
          <a:prstGeom prst="rect">
            <a:avLst/>
          </a:prstGeom>
          <a:solidFill>
            <a:schemeClr val="accent4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</a:rPr>
              <a:t>2</a:t>
            </a:r>
            <a:endParaRPr b="1" sz="2000">
              <a:solidFill>
                <a:schemeClr val="dk1"/>
              </a:solidFill>
            </a:endParaRPr>
          </a:p>
        </p:txBody>
      </p:sp>
      <p:sp>
        <p:nvSpPr>
          <p:cNvPr id="291" name="Google Shape;291;p31"/>
          <p:cNvSpPr txBox="1"/>
          <p:nvPr>
            <p:ph type="title"/>
          </p:nvPr>
        </p:nvSpPr>
        <p:spPr>
          <a:xfrm>
            <a:off x="599675" y="1210375"/>
            <a:ext cx="321900" cy="308700"/>
          </a:xfrm>
          <a:prstGeom prst="rect">
            <a:avLst/>
          </a:prstGeom>
          <a:solidFill>
            <a:schemeClr val="accent4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</a:rPr>
              <a:t>1</a:t>
            </a:r>
            <a:endParaRPr b="1" sz="2000">
              <a:solidFill>
                <a:schemeClr val="dk1"/>
              </a:solidFill>
            </a:endParaRPr>
          </a:p>
        </p:txBody>
      </p:sp>
      <p:sp>
        <p:nvSpPr>
          <p:cNvPr id="292" name="Google Shape;292;p31"/>
          <p:cNvSpPr txBox="1"/>
          <p:nvPr>
            <p:ph type="title"/>
          </p:nvPr>
        </p:nvSpPr>
        <p:spPr>
          <a:xfrm>
            <a:off x="599675" y="3293900"/>
            <a:ext cx="321900" cy="308700"/>
          </a:xfrm>
          <a:prstGeom prst="rect">
            <a:avLst/>
          </a:prstGeom>
          <a:solidFill>
            <a:schemeClr val="accent4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</a:rPr>
              <a:t>3</a:t>
            </a:r>
            <a:endParaRPr b="1" sz="2000">
              <a:solidFill>
                <a:schemeClr val="dk1"/>
              </a:solidFill>
            </a:endParaRPr>
          </a:p>
        </p:txBody>
      </p:sp>
      <p:grpSp>
        <p:nvGrpSpPr>
          <p:cNvPr id="293" name="Google Shape;293;p31"/>
          <p:cNvGrpSpPr/>
          <p:nvPr/>
        </p:nvGrpSpPr>
        <p:grpSpPr>
          <a:xfrm>
            <a:off x="5855950" y="2682533"/>
            <a:ext cx="3288056" cy="2457797"/>
            <a:chOff x="6569975" y="3169049"/>
            <a:chExt cx="1811701" cy="1450627"/>
          </a:xfrm>
        </p:grpSpPr>
        <p:pic>
          <p:nvPicPr>
            <p:cNvPr id="294" name="Google Shape;294;p3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569975" y="3169049"/>
              <a:ext cx="1489650" cy="121135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3600000" dist="57150">
                <a:srgbClr val="000000">
                  <a:alpha val="48000"/>
                </a:srgbClr>
              </a:outerShdw>
            </a:effectLst>
          </p:spPr>
        </p:pic>
        <p:pic>
          <p:nvPicPr>
            <p:cNvPr id="295" name="Google Shape;295;p3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324625" y="3562625"/>
              <a:ext cx="1057051" cy="1057051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</p:grpSp>
      <p:sp>
        <p:nvSpPr>
          <p:cNvPr id="296" name="Google Shape;296;p31"/>
          <p:cNvSpPr txBox="1"/>
          <p:nvPr>
            <p:ph type="title"/>
          </p:nvPr>
        </p:nvSpPr>
        <p:spPr>
          <a:xfrm>
            <a:off x="1166700" y="2206800"/>
            <a:ext cx="6606600" cy="98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Roboto Light"/>
              <a:buChar char="●"/>
            </a:pPr>
            <a:r>
              <a:rPr lang="en" sz="2100">
                <a:latin typeface="Roboto Light"/>
                <a:ea typeface="Roboto Light"/>
                <a:cs typeface="Roboto Light"/>
                <a:sym typeface="Roboto Light"/>
              </a:rPr>
              <a:t>Twitter data and cryptocurrency</a:t>
            </a:r>
            <a:endParaRPr sz="21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Roboto Light"/>
              <a:buChar char="●"/>
            </a:pPr>
            <a:r>
              <a:rPr lang="en" sz="2100">
                <a:latin typeface="Roboto Light"/>
                <a:ea typeface="Roboto Light"/>
                <a:cs typeface="Roboto Light"/>
                <a:sym typeface="Roboto Light"/>
              </a:rPr>
              <a:t>Methodology</a:t>
            </a:r>
            <a:endParaRPr sz="21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Roboto Light"/>
              <a:buChar char="●"/>
            </a:pPr>
            <a:r>
              <a:rPr lang="en" sz="2100">
                <a:latin typeface="Roboto Light"/>
                <a:ea typeface="Roboto Light"/>
                <a:cs typeface="Roboto Light"/>
                <a:sym typeface="Roboto Light"/>
              </a:rPr>
              <a:t>Results and significance</a:t>
            </a:r>
            <a:endParaRPr sz="21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97" name="Google Shape;297;p31"/>
          <p:cNvSpPr txBox="1"/>
          <p:nvPr>
            <p:ph type="title"/>
          </p:nvPr>
        </p:nvSpPr>
        <p:spPr>
          <a:xfrm>
            <a:off x="103125" y="31100"/>
            <a:ext cx="8361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Roboto Light"/>
                <a:ea typeface="Roboto Light"/>
                <a:cs typeface="Roboto Light"/>
                <a:sym typeface="Roboto Light"/>
              </a:rPr>
              <a:t>Problem</a:t>
            </a:r>
            <a:endParaRPr sz="13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98" name="Google Shape;298;p31"/>
          <p:cNvSpPr txBox="1"/>
          <p:nvPr>
            <p:ph type="title"/>
          </p:nvPr>
        </p:nvSpPr>
        <p:spPr>
          <a:xfrm>
            <a:off x="3101888" y="31100"/>
            <a:ext cx="8361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Roboto Light"/>
                <a:ea typeface="Roboto Light"/>
                <a:cs typeface="Roboto Light"/>
                <a:sym typeface="Roboto Light"/>
              </a:rPr>
              <a:t>Solution</a:t>
            </a:r>
            <a:endParaRPr sz="13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99" name="Google Shape;299;p31"/>
          <p:cNvSpPr/>
          <p:nvPr/>
        </p:nvSpPr>
        <p:spPr>
          <a:xfrm>
            <a:off x="3855400" y="116300"/>
            <a:ext cx="2656800" cy="1251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31"/>
          <p:cNvSpPr/>
          <p:nvPr/>
        </p:nvSpPr>
        <p:spPr>
          <a:xfrm>
            <a:off x="876625" y="116350"/>
            <a:ext cx="2209500" cy="125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4"/>
          <p:cNvSpPr txBox="1"/>
          <p:nvPr>
            <p:ph idx="4294967295" type="title"/>
          </p:nvPr>
        </p:nvSpPr>
        <p:spPr>
          <a:xfrm>
            <a:off x="773700" y="1663450"/>
            <a:ext cx="7596600" cy="76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“Cryptocurrency?? Twitter??”</a:t>
            </a:r>
            <a:endParaRPr>
              <a:solidFill>
                <a:schemeClr val="lt2"/>
              </a:solidFill>
            </a:endParaRPr>
          </a:p>
        </p:txBody>
      </p:sp>
      <p:cxnSp>
        <p:nvCxnSpPr>
          <p:cNvPr id="77" name="Google Shape;77;p14"/>
          <p:cNvCxnSpPr/>
          <p:nvPr/>
        </p:nvCxnSpPr>
        <p:spPr>
          <a:xfrm>
            <a:off x="4295550" y="2693400"/>
            <a:ext cx="5529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8" name="Google Shape;78;p14"/>
          <p:cNvSpPr txBox="1"/>
          <p:nvPr>
            <p:ph idx="4294967295" type="body"/>
          </p:nvPr>
        </p:nvSpPr>
        <p:spPr>
          <a:xfrm>
            <a:off x="773700" y="2961650"/>
            <a:ext cx="7596600" cy="51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</a:t>
            </a:r>
            <a:r>
              <a:rPr lang="en"/>
              <a:t>you probably</a:t>
            </a:r>
            <a:endParaRPr/>
          </a:p>
        </p:txBody>
      </p:sp>
      <p:pic>
        <p:nvPicPr>
          <p:cNvPr id="79" name="Google Shape;79;p14"/>
          <p:cNvPicPr preferRelativeResize="0"/>
          <p:nvPr/>
        </p:nvPicPr>
        <p:blipFill rotWithShape="1">
          <a:blip r:embed="rId3">
            <a:alphaModFix/>
          </a:blip>
          <a:srcRect b="21929" l="0" r="0" t="0"/>
          <a:stretch/>
        </p:blipFill>
        <p:spPr>
          <a:xfrm>
            <a:off x="362750" y="2425150"/>
            <a:ext cx="2048250" cy="239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2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Two reasons why Twitter data is used to predict prices</a:t>
            </a:r>
            <a:endParaRPr/>
          </a:p>
        </p:txBody>
      </p:sp>
      <p:sp>
        <p:nvSpPr>
          <p:cNvPr id="306" name="Google Shape;306;p32"/>
          <p:cNvSpPr txBox="1"/>
          <p:nvPr>
            <p:ph idx="1" type="body"/>
          </p:nvPr>
        </p:nvSpPr>
        <p:spPr>
          <a:xfrm>
            <a:off x="5227675" y="2620250"/>
            <a:ext cx="2276700" cy="4548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2"/>
                </a:solidFill>
              </a:rPr>
              <a:t>Real-time</a:t>
            </a:r>
            <a:r>
              <a:rPr lang="en">
                <a:solidFill>
                  <a:schemeClr val="dk2"/>
                </a:solidFill>
              </a:rPr>
              <a:t> updates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307" name="Google Shape;307;p32"/>
          <p:cNvSpPr txBox="1"/>
          <p:nvPr>
            <p:ph idx="1" type="body"/>
          </p:nvPr>
        </p:nvSpPr>
        <p:spPr>
          <a:xfrm>
            <a:off x="5227675" y="3334225"/>
            <a:ext cx="2276700" cy="7677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700">
                <a:solidFill>
                  <a:schemeClr val="dk2"/>
                </a:solidFill>
              </a:rPr>
              <a:t>Insights on crypto market expectations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308" name="Google Shape;30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7288" y="2172125"/>
            <a:ext cx="2542074" cy="192979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3600000" dist="57150">
              <a:srgbClr val="000000">
                <a:alpha val="48000"/>
              </a:srgbClr>
            </a:outerShdw>
          </a:effectLst>
        </p:spPr>
      </p:pic>
      <p:sp>
        <p:nvSpPr>
          <p:cNvPr id="309" name="Google Shape;309;p32"/>
          <p:cNvSpPr/>
          <p:nvPr/>
        </p:nvSpPr>
        <p:spPr>
          <a:xfrm rot="-929246">
            <a:off x="4067149" y="2819006"/>
            <a:ext cx="927996" cy="259331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32"/>
          <p:cNvSpPr/>
          <p:nvPr/>
        </p:nvSpPr>
        <p:spPr>
          <a:xfrm rot="779094">
            <a:off x="4013544" y="3538421"/>
            <a:ext cx="927928" cy="259218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32"/>
          <p:cNvSpPr txBox="1"/>
          <p:nvPr>
            <p:ph type="title"/>
          </p:nvPr>
        </p:nvSpPr>
        <p:spPr>
          <a:xfrm>
            <a:off x="7568000" y="2699825"/>
            <a:ext cx="321900" cy="308700"/>
          </a:xfrm>
          <a:prstGeom prst="rect">
            <a:avLst/>
          </a:prstGeom>
          <a:solidFill>
            <a:schemeClr val="accent4"/>
          </a:solidFill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</a:rPr>
              <a:t>1</a:t>
            </a:r>
            <a:endParaRPr b="1" sz="2000">
              <a:solidFill>
                <a:schemeClr val="dk1"/>
              </a:solidFill>
            </a:endParaRPr>
          </a:p>
        </p:txBody>
      </p:sp>
      <p:sp>
        <p:nvSpPr>
          <p:cNvPr id="312" name="Google Shape;312;p32"/>
          <p:cNvSpPr txBox="1"/>
          <p:nvPr>
            <p:ph type="title"/>
          </p:nvPr>
        </p:nvSpPr>
        <p:spPr>
          <a:xfrm>
            <a:off x="7568000" y="3437475"/>
            <a:ext cx="321900" cy="308700"/>
          </a:xfrm>
          <a:prstGeom prst="rect">
            <a:avLst/>
          </a:prstGeom>
          <a:solidFill>
            <a:schemeClr val="accent4"/>
          </a:solidFill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</a:rPr>
              <a:t>2</a:t>
            </a:r>
            <a:endParaRPr b="1" sz="2000">
              <a:solidFill>
                <a:schemeClr val="dk1"/>
              </a:solidFill>
            </a:endParaRPr>
          </a:p>
        </p:txBody>
      </p:sp>
      <p:sp>
        <p:nvSpPr>
          <p:cNvPr id="313" name="Google Shape;313;p32"/>
          <p:cNvSpPr txBox="1"/>
          <p:nvPr>
            <p:ph type="title"/>
          </p:nvPr>
        </p:nvSpPr>
        <p:spPr>
          <a:xfrm>
            <a:off x="103125" y="107300"/>
            <a:ext cx="836100" cy="25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Roboto Light"/>
                <a:ea typeface="Roboto Light"/>
                <a:cs typeface="Roboto Light"/>
                <a:sym typeface="Roboto Light"/>
              </a:rPr>
              <a:t>Problem</a:t>
            </a:r>
            <a:endParaRPr sz="13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14" name="Google Shape;314;p32"/>
          <p:cNvSpPr txBox="1"/>
          <p:nvPr>
            <p:ph type="title"/>
          </p:nvPr>
        </p:nvSpPr>
        <p:spPr>
          <a:xfrm>
            <a:off x="3101888" y="107300"/>
            <a:ext cx="836100" cy="25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Roboto Light"/>
                <a:ea typeface="Roboto Light"/>
                <a:cs typeface="Roboto Light"/>
                <a:sym typeface="Roboto Light"/>
              </a:rPr>
              <a:t>Solution</a:t>
            </a:r>
            <a:endParaRPr sz="13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15" name="Google Shape;315;p32"/>
          <p:cNvSpPr/>
          <p:nvPr/>
        </p:nvSpPr>
        <p:spPr>
          <a:xfrm>
            <a:off x="885575" y="116300"/>
            <a:ext cx="2209500" cy="1251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32"/>
          <p:cNvSpPr/>
          <p:nvPr/>
        </p:nvSpPr>
        <p:spPr>
          <a:xfrm>
            <a:off x="3855400" y="116300"/>
            <a:ext cx="2656800" cy="1251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32"/>
          <p:cNvSpPr/>
          <p:nvPr/>
        </p:nvSpPr>
        <p:spPr>
          <a:xfrm>
            <a:off x="876625" y="116350"/>
            <a:ext cx="2209500" cy="125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32"/>
          <p:cNvSpPr/>
          <p:nvPr/>
        </p:nvSpPr>
        <p:spPr>
          <a:xfrm>
            <a:off x="3855400" y="116350"/>
            <a:ext cx="241500" cy="125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Twitter data is updated in real time, unlike the relatively slower news channels</a:t>
            </a:r>
            <a:endParaRPr/>
          </a:p>
        </p:txBody>
      </p:sp>
      <p:sp>
        <p:nvSpPr>
          <p:cNvPr id="324" name="Google Shape;324;p33"/>
          <p:cNvSpPr txBox="1"/>
          <p:nvPr>
            <p:ph type="title"/>
          </p:nvPr>
        </p:nvSpPr>
        <p:spPr>
          <a:xfrm>
            <a:off x="103125" y="107300"/>
            <a:ext cx="836100" cy="25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Roboto Light"/>
                <a:ea typeface="Roboto Light"/>
                <a:cs typeface="Roboto Light"/>
                <a:sym typeface="Roboto Light"/>
              </a:rPr>
              <a:t>Problem</a:t>
            </a:r>
            <a:endParaRPr sz="13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25" name="Google Shape;325;p33"/>
          <p:cNvSpPr txBox="1"/>
          <p:nvPr>
            <p:ph type="title"/>
          </p:nvPr>
        </p:nvSpPr>
        <p:spPr>
          <a:xfrm>
            <a:off x="3101888" y="107300"/>
            <a:ext cx="836100" cy="25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Roboto Light"/>
                <a:ea typeface="Roboto Light"/>
                <a:cs typeface="Roboto Light"/>
                <a:sym typeface="Roboto Light"/>
              </a:rPr>
              <a:t>Solution</a:t>
            </a:r>
            <a:endParaRPr sz="13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26" name="Google Shape;326;p33"/>
          <p:cNvSpPr/>
          <p:nvPr/>
        </p:nvSpPr>
        <p:spPr>
          <a:xfrm>
            <a:off x="885575" y="116300"/>
            <a:ext cx="2209500" cy="1251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33"/>
          <p:cNvSpPr/>
          <p:nvPr/>
        </p:nvSpPr>
        <p:spPr>
          <a:xfrm>
            <a:off x="3855400" y="116300"/>
            <a:ext cx="2656800" cy="1251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33"/>
          <p:cNvSpPr/>
          <p:nvPr/>
        </p:nvSpPr>
        <p:spPr>
          <a:xfrm>
            <a:off x="876625" y="116350"/>
            <a:ext cx="2209500" cy="125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33"/>
          <p:cNvSpPr/>
          <p:nvPr/>
        </p:nvSpPr>
        <p:spPr>
          <a:xfrm>
            <a:off x="3855400" y="116350"/>
            <a:ext cx="357900" cy="125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33"/>
          <p:cNvSpPr txBox="1"/>
          <p:nvPr>
            <p:ph idx="1" type="body"/>
          </p:nvPr>
        </p:nvSpPr>
        <p:spPr>
          <a:xfrm>
            <a:off x="5227675" y="2620250"/>
            <a:ext cx="2276700" cy="4548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2"/>
                </a:solidFill>
              </a:rPr>
              <a:t>Real-time updates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331" name="Google Shape;33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7288" y="2172125"/>
            <a:ext cx="2542074" cy="192979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3600000" dist="57150">
              <a:srgbClr val="000000">
                <a:alpha val="48000"/>
              </a:srgbClr>
            </a:outerShdw>
          </a:effectLst>
        </p:spPr>
      </p:pic>
      <p:sp>
        <p:nvSpPr>
          <p:cNvPr id="332" name="Google Shape;332;p33"/>
          <p:cNvSpPr/>
          <p:nvPr/>
        </p:nvSpPr>
        <p:spPr>
          <a:xfrm rot="-929246">
            <a:off x="4067149" y="2819006"/>
            <a:ext cx="927996" cy="259331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33"/>
          <p:cNvSpPr txBox="1"/>
          <p:nvPr>
            <p:ph type="title"/>
          </p:nvPr>
        </p:nvSpPr>
        <p:spPr>
          <a:xfrm>
            <a:off x="7568000" y="2699825"/>
            <a:ext cx="321900" cy="308700"/>
          </a:xfrm>
          <a:prstGeom prst="rect">
            <a:avLst/>
          </a:prstGeom>
          <a:solidFill>
            <a:schemeClr val="accent4"/>
          </a:solidFill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</a:rPr>
              <a:t>1</a:t>
            </a:r>
            <a:endParaRPr b="1"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" name="Google Shape;33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50326" y="2679075"/>
            <a:ext cx="1566965" cy="1004992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39" name="Google Shape;339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24275" y="3041094"/>
            <a:ext cx="970739" cy="1189017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40" name="Google Shape;340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83444" y="3041080"/>
            <a:ext cx="1230830" cy="131077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41" name="Google Shape;341;p3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Twitter data is updated in real time, unlike the relatively slower news channels</a:t>
            </a:r>
            <a:endParaRPr u="sng"/>
          </a:p>
        </p:txBody>
      </p:sp>
      <p:sp>
        <p:nvSpPr>
          <p:cNvPr id="342" name="Google Shape;342;p34"/>
          <p:cNvSpPr txBox="1"/>
          <p:nvPr>
            <p:ph idx="1" type="body"/>
          </p:nvPr>
        </p:nvSpPr>
        <p:spPr>
          <a:xfrm>
            <a:off x="5286325" y="3300950"/>
            <a:ext cx="1612800" cy="4698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2"/>
                </a:solidFill>
              </a:rPr>
              <a:t>News articles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343" name="Google Shape;343;p34"/>
          <p:cNvSpPr txBox="1"/>
          <p:nvPr>
            <p:ph type="title"/>
          </p:nvPr>
        </p:nvSpPr>
        <p:spPr>
          <a:xfrm>
            <a:off x="103125" y="107300"/>
            <a:ext cx="836100" cy="25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Roboto Light"/>
                <a:ea typeface="Roboto Light"/>
                <a:cs typeface="Roboto Light"/>
                <a:sym typeface="Roboto Light"/>
              </a:rPr>
              <a:t>Problem</a:t>
            </a:r>
            <a:endParaRPr sz="13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44" name="Google Shape;344;p34"/>
          <p:cNvSpPr txBox="1"/>
          <p:nvPr>
            <p:ph type="title"/>
          </p:nvPr>
        </p:nvSpPr>
        <p:spPr>
          <a:xfrm>
            <a:off x="3101888" y="107300"/>
            <a:ext cx="836100" cy="25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Roboto Light"/>
                <a:ea typeface="Roboto Light"/>
                <a:cs typeface="Roboto Light"/>
                <a:sym typeface="Roboto Light"/>
              </a:rPr>
              <a:t>Solution</a:t>
            </a:r>
            <a:endParaRPr sz="13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45" name="Google Shape;345;p34"/>
          <p:cNvSpPr/>
          <p:nvPr/>
        </p:nvSpPr>
        <p:spPr>
          <a:xfrm>
            <a:off x="885575" y="116300"/>
            <a:ext cx="2209500" cy="1251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34"/>
          <p:cNvSpPr/>
          <p:nvPr/>
        </p:nvSpPr>
        <p:spPr>
          <a:xfrm>
            <a:off x="3855400" y="116300"/>
            <a:ext cx="2656800" cy="1251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34"/>
          <p:cNvSpPr/>
          <p:nvPr/>
        </p:nvSpPr>
        <p:spPr>
          <a:xfrm>
            <a:off x="876625" y="116350"/>
            <a:ext cx="2209500" cy="125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34"/>
          <p:cNvSpPr/>
          <p:nvPr/>
        </p:nvSpPr>
        <p:spPr>
          <a:xfrm>
            <a:off x="3855400" y="116350"/>
            <a:ext cx="411600" cy="125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9" name="Google Shape;349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90346" y="2679075"/>
            <a:ext cx="1612800" cy="122435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3600000" dist="57150">
              <a:srgbClr val="000000">
                <a:alpha val="48000"/>
              </a:srgbClr>
            </a:outerShdw>
          </a:effectLst>
        </p:spPr>
      </p:pic>
      <p:sp>
        <p:nvSpPr>
          <p:cNvPr id="350" name="Google Shape;350;p34"/>
          <p:cNvSpPr txBox="1"/>
          <p:nvPr>
            <p:ph idx="1" type="body"/>
          </p:nvPr>
        </p:nvSpPr>
        <p:spPr>
          <a:xfrm>
            <a:off x="586050" y="3056350"/>
            <a:ext cx="1612800" cy="4698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2"/>
                </a:solidFill>
              </a:rPr>
              <a:t>Twitter posts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351" name="Google Shape;351;p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41950" y="3673550"/>
            <a:ext cx="1589194" cy="540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3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303530" y="3591275"/>
            <a:ext cx="1395220" cy="7756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3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030946" y="3786324"/>
            <a:ext cx="1145216" cy="733102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34"/>
          <p:cNvSpPr txBox="1"/>
          <p:nvPr>
            <p:ph idx="1" type="body"/>
          </p:nvPr>
        </p:nvSpPr>
        <p:spPr>
          <a:xfrm>
            <a:off x="4220775" y="2721275"/>
            <a:ext cx="627600" cy="69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7300"/>
              <a:t>&gt;</a:t>
            </a:r>
            <a:endParaRPr sz="73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35"/>
          <p:cNvSpPr txBox="1"/>
          <p:nvPr>
            <p:ph type="title"/>
          </p:nvPr>
        </p:nvSpPr>
        <p:spPr>
          <a:xfrm>
            <a:off x="7568000" y="2699825"/>
            <a:ext cx="321900" cy="308700"/>
          </a:xfrm>
          <a:prstGeom prst="rect">
            <a:avLst/>
          </a:prstGeom>
          <a:solidFill>
            <a:schemeClr val="accent4"/>
          </a:solidFill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</a:rPr>
              <a:t>1</a:t>
            </a:r>
            <a:endParaRPr b="1" sz="2000">
              <a:solidFill>
                <a:schemeClr val="dk1"/>
              </a:solidFill>
            </a:endParaRPr>
          </a:p>
        </p:txBody>
      </p:sp>
      <p:sp>
        <p:nvSpPr>
          <p:cNvPr id="360" name="Google Shape;360;p3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Twitter data is updated in real time, unlike the relatively slower news channels</a:t>
            </a:r>
            <a:endParaRPr/>
          </a:p>
        </p:txBody>
      </p:sp>
      <p:sp>
        <p:nvSpPr>
          <p:cNvPr id="361" name="Google Shape;361;p35"/>
          <p:cNvSpPr txBox="1"/>
          <p:nvPr>
            <p:ph type="title"/>
          </p:nvPr>
        </p:nvSpPr>
        <p:spPr>
          <a:xfrm>
            <a:off x="103125" y="107300"/>
            <a:ext cx="836100" cy="25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Roboto Light"/>
                <a:ea typeface="Roboto Light"/>
                <a:cs typeface="Roboto Light"/>
                <a:sym typeface="Roboto Light"/>
              </a:rPr>
              <a:t>Problem</a:t>
            </a:r>
            <a:endParaRPr sz="13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62" name="Google Shape;362;p35"/>
          <p:cNvSpPr txBox="1"/>
          <p:nvPr>
            <p:ph type="title"/>
          </p:nvPr>
        </p:nvSpPr>
        <p:spPr>
          <a:xfrm>
            <a:off x="3101888" y="107300"/>
            <a:ext cx="836100" cy="25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Roboto Light"/>
                <a:ea typeface="Roboto Light"/>
                <a:cs typeface="Roboto Light"/>
                <a:sym typeface="Roboto Light"/>
              </a:rPr>
              <a:t>Solution</a:t>
            </a:r>
            <a:endParaRPr sz="13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63" name="Google Shape;363;p35"/>
          <p:cNvSpPr/>
          <p:nvPr/>
        </p:nvSpPr>
        <p:spPr>
          <a:xfrm>
            <a:off x="885575" y="116300"/>
            <a:ext cx="2209500" cy="1251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p35"/>
          <p:cNvSpPr/>
          <p:nvPr/>
        </p:nvSpPr>
        <p:spPr>
          <a:xfrm>
            <a:off x="3855400" y="116300"/>
            <a:ext cx="2656800" cy="1251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35"/>
          <p:cNvSpPr/>
          <p:nvPr/>
        </p:nvSpPr>
        <p:spPr>
          <a:xfrm>
            <a:off x="876625" y="116350"/>
            <a:ext cx="2209500" cy="125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p35"/>
          <p:cNvSpPr/>
          <p:nvPr/>
        </p:nvSpPr>
        <p:spPr>
          <a:xfrm>
            <a:off x="3855400" y="116350"/>
            <a:ext cx="241500" cy="125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p35"/>
          <p:cNvSpPr txBox="1"/>
          <p:nvPr>
            <p:ph idx="1" type="body"/>
          </p:nvPr>
        </p:nvSpPr>
        <p:spPr>
          <a:xfrm>
            <a:off x="5227675" y="2620250"/>
            <a:ext cx="2276700" cy="4548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2"/>
                </a:solidFill>
              </a:rPr>
              <a:t>Real-time updates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368" name="Google Shape;368;p35"/>
          <p:cNvSpPr txBox="1"/>
          <p:nvPr>
            <p:ph idx="1" type="body"/>
          </p:nvPr>
        </p:nvSpPr>
        <p:spPr>
          <a:xfrm>
            <a:off x="5227675" y="3334225"/>
            <a:ext cx="2276700" cy="7677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700">
                <a:solidFill>
                  <a:schemeClr val="dk2"/>
                </a:solidFill>
              </a:rPr>
              <a:t>Insights on crypto market expectations</a:t>
            </a:r>
            <a:endParaRPr sz="1700">
              <a:solidFill>
                <a:schemeClr val="dk2"/>
              </a:solidFill>
            </a:endParaRPr>
          </a:p>
        </p:txBody>
      </p:sp>
      <p:pic>
        <p:nvPicPr>
          <p:cNvPr id="369" name="Google Shape;36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7288" y="2172125"/>
            <a:ext cx="2542074" cy="192979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3600000" dist="57150">
              <a:srgbClr val="000000">
                <a:alpha val="48000"/>
              </a:srgbClr>
            </a:outerShdw>
          </a:effectLst>
        </p:spPr>
      </p:pic>
      <p:sp>
        <p:nvSpPr>
          <p:cNvPr id="370" name="Google Shape;370;p35"/>
          <p:cNvSpPr/>
          <p:nvPr/>
        </p:nvSpPr>
        <p:spPr>
          <a:xfrm rot="-929246">
            <a:off x="4067149" y="2819006"/>
            <a:ext cx="927996" cy="259331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p35"/>
          <p:cNvSpPr/>
          <p:nvPr/>
        </p:nvSpPr>
        <p:spPr>
          <a:xfrm rot="779094">
            <a:off x="4013544" y="3538421"/>
            <a:ext cx="927928" cy="259218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72" name="Google Shape;372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81425" y="2303800"/>
            <a:ext cx="624050" cy="629975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35"/>
          <p:cNvSpPr txBox="1"/>
          <p:nvPr>
            <p:ph type="title"/>
          </p:nvPr>
        </p:nvSpPr>
        <p:spPr>
          <a:xfrm>
            <a:off x="7568000" y="3437475"/>
            <a:ext cx="321900" cy="308700"/>
          </a:xfrm>
          <a:prstGeom prst="rect">
            <a:avLst/>
          </a:prstGeom>
          <a:solidFill>
            <a:schemeClr val="accent4"/>
          </a:solidFill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</a:rPr>
              <a:t>2</a:t>
            </a:r>
            <a:endParaRPr b="1" sz="2000">
              <a:solidFill>
                <a:schemeClr val="dk1"/>
              </a:solidFill>
            </a:endParaRPr>
          </a:p>
        </p:txBody>
      </p:sp>
      <p:sp>
        <p:nvSpPr>
          <p:cNvPr id="374" name="Google Shape;374;p35"/>
          <p:cNvSpPr/>
          <p:nvPr/>
        </p:nvSpPr>
        <p:spPr>
          <a:xfrm>
            <a:off x="3855400" y="116350"/>
            <a:ext cx="411600" cy="125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3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Twitter posts provide insights on market expectations and sentiments</a:t>
            </a:r>
            <a:endParaRPr/>
          </a:p>
        </p:txBody>
      </p:sp>
      <p:sp>
        <p:nvSpPr>
          <p:cNvPr id="380" name="Google Shape;380;p36"/>
          <p:cNvSpPr txBox="1"/>
          <p:nvPr>
            <p:ph type="title"/>
          </p:nvPr>
        </p:nvSpPr>
        <p:spPr>
          <a:xfrm>
            <a:off x="103125" y="107300"/>
            <a:ext cx="836100" cy="25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Roboto Light"/>
                <a:ea typeface="Roboto Light"/>
                <a:cs typeface="Roboto Light"/>
                <a:sym typeface="Roboto Light"/>
              </a:rPr>
              <a:t>Problem</a:t>
            </a:r>
            <a:endParaRPr sz="13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81" name="Google Shape;381;p36"/>
          <p:cNvSpPr txBox="1"/>
          <p:nvPr>
            <p:ph type="title"/>
          </p:nvPr>
        </p:nvSpPr>
        <p:spPr>
          <a:xfrm>
            <a:off x="3101888" y="107300"/>
            <a:ext cx="836100" cy="25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Roboto Light"/>
                <a:ea typeface="Roboto Light"/>
                <a:cs typeface="Roboto Light"/>
                <a:sym typeface="Roboto Light"/>
              </a:rPr>
              <a:t>Solution</a:t>
            </a:r>
            <a:endParaRPr sz="13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82" name="Google Shape;382;p36"/>
          <p:cNvSpPr/>
          <p:nvPr/>
        </p:nvSpPr>
        <p:spPr>
          <a:xfrm>
            <a:off x="885575" y="116300"/>
            <a:ext cx="2209500" cy="1251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p36"/>
          <p:cNvSpPr/>
          <p:nvPr/>
        </p:nvSpPr>
        <p:spPr>
          <a:xfrm>
            <a:off x="3855400" y="116300"/>
            <a:ext cx="2656800" cy="1251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p36"/>
          <p:cNvSpPr/>
          <p:nvPr/>
        </p:nvSpPr>
        <p:spPr>
          <a:xfrm>
            <a:off x="876625" y="116350"/>
            <a:ext cx="2209500" cy="125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p36"/>
          <p:cNvSpPr/>
          <p:nvPr/>
        </p:nvSpPr>
        <p:spPr>
          <a:xfrm>
            <a:off x="3855400" y="116350"/>
            <a:ext cx="301800" cy="125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p36"/>
          <p:cNvSpPr txBox="1"/>
          <p:nvPr>
            <p:ph idx="1" type="body"/>
          </p:nvPr>
        </p:nvSpPr>
        <p:spPr>
          <a:xfrm>
            <a:off x="5227675" y="3334225"/>
            <a:ext cx="2276700" cy="7677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700">
                <a:solidFill>
                  <a:schemeClr val="dk2"/>
                </a:solidFill>
              </a:rPr>
              <a:t>Insights</a:t>
            </a:r>
            <a:r>
              <a:rPr b="1" lang="en" sz="1700">
                <a:solidFill>
                  <a:schemeClr val="dk2"/>
                </a:solidFill>
              </a:rPr>
              <a:t> on crypto market expectations</a:t>
            </a:r>
            <a:endParaRPr b="1" sz="1700">
              <a:solidFill>
                <a:schemeClr val="dk2"/>
              </a:solidFill>
            </a:endParaRPr>
          </a:p>
        </p:txBody>
      </p:sp>
      <p:pic>
        <p:nvPicPr>
          <p:cNvPr id="387" name="Google Shape;38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7288" y="2172125"/>
            <a:ext cx="2542074" cy="192979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3600000" dist="57150">
              <a:srgbClr val="000000">
                <a:alpha val="48000"/>
              </a:srgbClr>
            </a:outerShdw>
          </a:effectLst>
        </p:spPr>
      </p:pic>
      <p:sp>
        <p:nvSpPr>
          <p:cNvPr id="388" name="Google Shape;388;p36"/>
          <p:cNvSpPr/>
          <p:nvPr/>
        </p:nvSpPr>
        <p:spPr>
          <a:xfrm rot="779094">
            <a:off x="4013544" y="3538421"/>
            <a:ext cx="927928" cy="259218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p36"/>
          <p:cNvSpPr txBox="1"/>
          <p:nvPr>
            <p:ph type="title"/>
          </p:nvPr>
        </p:nvSpPr>
        <p:spPr>
          <a:xfrm>
            <a:off x="7568000" y="3437475"/>
            <a:ext cx="321900" cy="308700"/>
          </a:xfrm>
          <a:prstGeom prst="rect">
            <a:avLst/>
          </a:prstGeom>
          <a:solidFill>
            <a:schemeClr val="accent4"/>
          </a:solidFill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</a:rPr>
              <a:t>2</a:t>
            </a:r>
            <a:endParaRPr b="1" sz="2000">
              <a:solidFill>
                <a:schemeClr val="dk1"/>
              </a:solidFill>
            </a:endParaRPr>
          </a:p>
        </p:txBody>
      </p:sp>
      <p:sp>
        <p:nvSpPr>
          <p:cNvPr id="390" name="Google Shape;390;p36"/>
          <p:cNvSpPr/>
          <p:nvPr/>
        </p:nvSpPr>
        <p:spPr>
          <a:xfrm>
            <a:off x="3855400" y="116350"/>
            <a:ext cx="836100" cy="125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3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Twitter posts provide insights on market expectations and sentiments</a:t>
            </a:r>
            <a:endParaRPr/>
          </a:p>
        </p:txBody>
      </p:sp>
      <p:sp>
        <p:nvSpPr>
          <p:cNvPr id="396" name="Google Shape;396;p37"/>
          <p:cNvSpPr txBox="1"/>
          <p:nvPr>
            <p:ph type="title"/>
          </p:nvPr>
        </p:nvSpPr>
        <p:spPr>
          <a:xfrm>
            <a:off x="103125" y="107300"/>
            <a:ext cx="836100" cy="25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Roboto Light"/>
                <a:ea typeface="Roboto Light"/>
                <a:cs typeface="Roboto Light"/>
                <a:sym typeface="Roboto Light"/>
              </a:rPr>
              <a:t>Problem</a:t>
            </a:r>
            <a:endParaRPr sz="13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97" name="Google Shape;397;p37"/>
          <p:cNvSpPr txBox="1"/>
          <p:nvPr>
            <p:ph type="title"/>
          </p:nvPr>
        </p:nvSpPr>
        <p:spPr>
          <a:xfrm>
            <a:off x="3101888" y="107300"/>
            <a:ext cx="836100" cy="25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Roboto Light"/>
                <a:ea typeface="Roboto Light"/>
                <a:cs typeface="Roboto Light"/>
                <a:sym typeface="Roboto Light"/>
              </a:rPr>
              <a:t>Solution</a:t>
            </a:r>
            <a:endParaRPr sz="13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98" name="Google Shape;398;p37"/>
          <p:cNvSpPr/>
          <p:nvPr/>
        </p:nvSpPr>
        <p:spPr>
          <a:xfrm>
            <a:off x="885575" y="116300"/>
            <a:ext cx="2209500" cy="1251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p37"/>
          <p:cNvSpPr/>
          <p:nvPr/>
        </p:nvSpPr>
        <p:spPr>
          <a:xfrm>
            <a:off x="3855400" y="116300"/>
            <a:ext cx="2656800" cy="1251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p37"/>
          <p:cNvSpPr/>
          <p:nvPr/>
        </p:nvSpPr>
        <p:spPr>
          <a:xfrm>
            <a:off x="876625" y="116350"/>
            <a:ext cx="2209500" cy="125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p37"/>
          <p:cNvSpPr/>
          <p:nvPr/>
        </p:nvSpPr>
        <p:spPr>
          <a:xfrm>
            <a:off x="3855400" y="116350"/>
            <a:ext cx="295200" cy="125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2" name="Google Shape;40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898" y="2114975"/>
            <a:ext cx="4850401" cy="177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22381" y="1844874"/>
            <a:ext cx="4258368" cy="2546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90425" y="2485200"/>
            <a:ext cx="3495325" cy="2406700"/>
          </a:xfrm>
          <a:prstGeom prst="rect">
            <a:avLst/>
          </a:prstGeom>
          <a:noFill/>
          <a:ln>
            <a:noFill/>
          </a:ln>
        </p:spPr>
      </p:pic>
      <p:sp>
        <p:nvSpPr>
          <p:cNvPr id="405" name="Google Shape;405;p37"/>
          <p:cNvSpPr/>
          <p:nvPr/>
        </p:nvSpPr>
        <p:spPr>
          <a:xfrm>
            <a:off x="3855400" y="116350"/>
            <a:ext cx="836100" cy="125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38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Twitter provides comprehensive and real-time updates on cryptocurrency!</a:t>
            </a:r>
            <a:endParaRPr/>
          </a:p>
        </p:txBody>
      </p:sp>
      <p:sp>
        <p:nvSpPr>
          <p:cNvPr id="411" name="Google Shape;411;p38"/>
          <p:cNvSpPr txBox="1"/>
          <p:nvPr>
            <p:ph type="title"/>
          </p:nvPr>
        </p:nvSpPr>
        <p:spPr>
          <a:xfrm>
            <a:off x="103125" y="107300"/>
            <a:ext cx="836100" cy="25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Roboto Light"/>
                <a:ea typeface="Roboto Light"/>
                <a:cs typeface="Roboto Light"/>
                <a:sym typeface="Roboto Light"/>
              </a:rPr>
              <a:t>Problem</a:t>
            </a:r>
            <a:endParaRPr sz="13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12" name="Google Shape;412;p38"/>
          <p:cNvSpPr txBox="1"/>
          <p:nvPr>
            <p:ph type="title"/>
          </p:nvPr>
        </p:nvSpPr>
        <p:spPr>
          <a:xfrm>
            <a:off x="3101888" y="107300"/>
            <a:ext cx="836100" cy="25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Roboto Light"/>
                <a:ea typeface="Roboto Light"/>
                <a:cs typeface="Roboto Light"/>
                <a:sym typeface="Roboto Light"/>
              </a:rPr>
              <a:t>Solution</a:t>
            </a:r>
            <a:endParaRPr sz="13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13" name="Google Shape;413;p38"/>
          <p:cNvSpPr/>
          <p:nvPr/>
        </p:nvSpPr>
        <p:spPr>
          <a:xfrm>
            <a:off x="885575" y="116300"/>
            <a:ext cx="2209500" cy="1251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Google Shape;414;p38"/>
          <p:cNvSpPr/>
          <p:nvPr/>
        </p:nvSpPr>
        <p:spPr>
          <a:xfrm>
            <a:off x="3855400" y="116300"/>
            <a:ext cx="2656800" cy="1251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p38"/>
          <p:cNvSpPr/>
          <p:nvPr/>
        </p:nvSpPr>
        <p:spPr>
          <a:xfrm>
            <a:off x="876625" y="116350"/>
            <a:ext cx="2209500" cy="125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p38"/>
          <p:cNvSpPr/>
          <p:nvPr/>
        </p:nvSpPr>
        <p:spPr>
          <a:xfrm>
            <a:off x="3855400" y="116350"/>
            <a:ext cx="403800" cy="125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p38"/>
          <p:cNvSpPr txBox="1"/>
          <p:nvPr>
            <p:ph idx="1" type="body"/>
          </p:nvPr>
        </p:nvSpPr>
        <p:spPr>
          <a:xfrm>
            <a:off x="5227675" y="2620250"/>
            <a:ext cx="2276700" cy="4548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2"/>
                </a:solidFill>
              </a:rPr>
              <a:t>Real-time updates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418" name="Google Shape;418;p38"/>
          <p:cNvSpPr txBox="1"/>
          <p:nvPr>
            <p:ph idx="1" type="body"/>
          </p:nvPr>
        </p:nvSpPr>
        <p:spPr>
          <a:xfrm>
            <a:off x="5227675" y="3334225"/>
            <a:ext cx="2276700" cy="7677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700">
                <a:solidFill>
                  <a:schemeClr val="dk2"/>
                </a:solidFill>
              </a:rPr>
              <a:t>Insights on crypto market expectations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419" name="Google Shape;41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7288" y="2172125"/>
            <a:ext cx="2542074" cy="192979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3600000" dist="57150">
              <a:srgbClr val="000000">
                <a:alpha val="48000"/>
              </a:srgbClr>
            </a:outerShdw>
          </a:effectLst>
        </p:spPr>
      </p:pic>
      <p:sp>
        <p:nvSpPr>
          <p:cNvPr id="420" name="Google Shape;420;p38"/>
          <p:cNvSpPr/>
          <p:nvPr/>
        </p:nvSpPr>
        <p:spPr>
          <a:xfrm rot="-929246">
            <a:off x="4067149" y="2819006"/>
            <a:ext cx="927996" cy="259331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p38"/>
          <p:cNvSpPr/>
          <p:nvPr/>
        </p:nvSpPr>
        <p:spPr>
          <a:xfrm rot="779094">
            <a:off x="4013544" y="3538421"/>
            <a:ext cx="927928" cy="259218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22" name="Google Shape;422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81425" y="2303800"/>
            <a:ext cx="624050" cy="629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Google Shape;423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21925" y="3731150"/>
            <a:ext cx="624050" cy="629975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38"/>
          <p:cNvSpPr/>
          <p:nvPr/>
        </p:nvSpPr>
        <p:spPr>
          <a:xfrm>
            <a:off x="3855400" y="116350"/>
            <a:ext cx="1028700" cy="125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3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 it possible to predict prices by looking at Twitter sentiments?</a:t>
            </a:r>
            <a:endParaRPr/>
          </a:p>
        </p:txBody>
      </p:sp>
      <p:sp>
        <p:nvSpPr>
          <p:cNvPr id="430" name="Google Shape;430;p39"/>
          <p:cNvSpPr txBox="1"/>
          <p:nvPr>
            <p:ph type="title"/>
          </p:nvPr>
        </p:nvSpPr>
        <p:spPr>
          <a:xfrm>
            <a:off x="103125" y="107300"/>
            <a:ext cx="836100" cy="25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Roboto Light"/>
                <a:ea typeface="Roboto Light"/>
                <a:cs typeface="Roboto Light"/>
                <a:sym typeface="Roboto Light"/>
              </a:rPr>
              <a:t>Problem</a:t>
            </a:r>
            <a:endParaRPr sz="13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31" name="Google Shape;431;p39"/>
          <p:cNvSpPr txBox="1"/>
          <p:nvPr>
            <p:ph type="title"/>
          </p:nvPr>
        </p:nvSpPr>
        <p:spPr>
          <a:xfrm>
            <a:off x="3101888" y="107300"/>
            <a:ext cx="836100" cy="25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Roboto Light"/>
                <a:ea typeface="Roboto Light"/>
                <a:cs typeface="Roboto Light"/>
                <a:sym typeface="Roboto Light"/>
              </a:rPr>
              <a:t>Solution</a:t>
            </a:r>
            <a:endParaRPr sz="13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32" name="Google Shape;432;p39"/>
          <p:cNvSpPr/>
          <p:nvPr/>
        </p:nvSpPr>
        <p:spPr>
          <a:xfrm>
            <a:off x="885575" y="116300"/>
            <a:ext cx="2209500" cy="1251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39"/>
          <p:cNvSpPr/>
          <p:nvPr/>
        </p:nvSpPr>
        <p:spPr>
          <a:xfrm>
            <a:off x="3855400" y="116300"/>
            <a:ext cx="2656800" cy="1251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" name="Google Shape;434;p39"/>
          <p:cNvSpPr/>
          <p:nvPr/>
        </p:nvSpPr>
        <p:spPr>
          <a:xfrm>
            <a:off x="876625" y="116350"/>
            <a:ext cx="2209500" cy="125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p39"/>
          <p:cNvSpPr/>
          <p:nvPr/>
        </p:nvSpPr>
        <p:spPr>
          <a:xfrm>
            <a:off x="3855400" y="116350"/>
            <a:ext cx="403800" cy="125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6" name="Google Shape;436;p39"/>
          <p:cNvSpPr txBox="1"/>
          <p:nvPr>
            <p:ph idx="1" type="body"/>
          </p:nvPr>
        </p:nvSpPr>
        <p:spPr>
          <a:xfrm>
            <a:off x="5227675" y="2620250"/>
            <a:ext cx="2276700" cy="4548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2"/>
                </a:solidFill>
              </a:rPr>
              <a:t>Real-time updates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437" name="Google Shape;437;p39"/>
          <p:cNvSpPr txBox="1"/>
          <p:nvPr>
            <p:ph idx="1" type="body"/>
          </p:nvPr>
        </p:nvSpPr>
        <p:spPr>
          <a:xfrm>
            <a:off x="5227675" y="3334225"/>
            <a:ext cx="2276700" cy="7677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700">
                <a:solidFill>
                  <a:schemeClr val="dk2"/>
                </a:solidFill>
              </a:rPr>
              <a:t>Insights on crypto market expectations</a:t>
            </a:r>
            <a:endParaRPr sz="1600">
              <a:solidFill>
                <a:schemeClr val="dk2"/>
              </a:solidFill>
            </a:endParaRPr>
          </a:p>
        </p:txBody>
      </p:sp>
      <p:pic>
        <p:nvPicPr>
          <p:cNvPr id="438" name="Google Shape;43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7288" y="2172125"/>
            <a:ext cx="2542074" cy="192979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3600000" dist="57150">
              <a:srgbClr val="000000">
                <a:alpha val="48000"/>
              </a:srgbClr>
            </a:outerShdw>
          </a:effectLst>
        </p:spPr>
      </p:pic>
      <p:sp>
        <p:nvSpPr>
          <p:cNvPr id="439" name="Google Shape;439;p39"/>
          <p:cNvSpPr/>
          <p:nvPr/>
        </p:nvSpPr>
        <p:spPr>
          <a:xfrm rot="-929246">
            <a:off x="4067149" y="2819006"/>
            <a:ext cx="927996" cy="259331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" name="Google Shape;440;p39"/>
          <p:cNvSpPr/>
          <p:nvPr/>
        </p:nvSpPr>
        <p:spPr>
          <a:xfrm rot="779094">
            <a:off x="4013544" y="3538421"/>
            <a:ext cx="927928" cy="259218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41" name="Google Shape;441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81425" y="2303800"/>
            <a:ext cx="624050" cy="629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Google Shape;442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21925" y="3731150"/>
            <a:ext cx="624050" cy="629975"/>
          </a:xfrm>
          <a:prstGeom prst="rect">
            <a:avLst/>
          </a:prstGeom>
          <a:noFill/>
          <a:ln>
            <a:noFill/>
          </a:ln>
        </p:spPr>
      </p:pic>
      <p:sp>
        <p:nvSpPr>
          <p:cNvPr id="443" name="Google Shape;443;p39"/>
          <p:cNvSpPr/>
          <p:nvPr/>
        </p:nvSpPr>
        <p:spPr>
          <a:xfrm>
            <a:off x="3855400" y="116350"/>
            <a:ext cx="1028700" cy="125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4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theory, we can know current market expectations and use this to predict prices</a:t>
            </a:r>
            <a:endParaRPr/>
          </a:p>
        </p:txBody>
      </p:sp>
      <p:sp>
        <p:nvSpPr>
          <p:cNvPr id="449" name="Google Shape;449;p40"/>
          <p:cNvSpPr txBox="1"/>
          <p:nvPr>
            <p:ph type="title"/>
          </p:nvPr>
        </p:nvSpPr>
        <p:spPr>
          <a:xfrm>
            <a:off x="103125" y="107300"/>
            <a:ext cx="836100" cy="25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Roboto Light"/>
                <a:ea typeface="Roboto Light"/>
                <a:cs typeface="Roboto Light"/>
                <a:sym typeface="Roboto Light"/>
              </a:rPr>
              <a:t>Problem</a:t>
            </a:r>
            <a:endParaRPr sz="13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50" name="Google Shape;450;p40"/>
          <p:cNvSpPr txBox="1"/>
          <p:nvPr>
            <p:ph type="title"/>
          </p:nvPr>
        </p:nvSpPr>
        <p:spPr>
          <a:xfrm>
            <a:off x="3101888" y="107300"/>
            <a:ext cx="836100" cy="25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Roboto Light"/>
                <a:ea typeface="Roboto Light"/>
                <a:cs typeface="Roboto Light"/>
                <a:sym typeface="Roboto Light"/>
              </a:rPr>
              <a:t>Solution</a:t>
            </a:r>
            <a:endParaRPr sz="13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51" name="Google Shape;451;p40"/>
          <p:cNvSpPr/>
          <p:nvPr/>
        </p:nvSpPr>
        <p:spPr>
          <a:xfrm>
            <a:off x="885575" y="116300"/>
            <a:ext cx="2209500" cy="1251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p40"/>
          <p:cNvSpPr/>
          <p:nvPr/>
        </p:nvSpPr>
        <p:spPr>
          <a:xfrm>
            <a:off x="3855400" y="116300"/>
            <a:ext cx="2656800" cy="1251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" name="Google Shape;453;p40"/>
          <p:cNvSpPr/>
          <p:nvPr/>
        </p:nvSpPr>
        <p:spPr>
          <a:xfrm>
            <a:off x="876625" y="116350"/>
            <a:ext cx="2209500" cy="125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p40"/>
          <p:cNvSpPr/>
          <p:nvPr/>
        </p:nvSpPr>
        <p:spPr>
          <a:xfrm>
            <a:off x="3855400" y="116350"/>
            <a:ext cx="295200" cy="125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" name="Google Shape;455;p40"/>
          <p:cNvSpPr txBox="1"/>
          <p:nvPr>
            <p:ph idx="1" type="body"/>
          </p:nvPr>
        </p:nvSpPr>
        <p:spPr>
          <a:xfrm>
            <a:off x="967900" y="2366500"/>
            <a:ext cx="1115700" cy="7677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2"/>
                </a:solidFill>
              </a:rPr>
              <a:t>Twitter posts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456" name="Google Shape;456;p40"/>
          <p:cNvSpPr txBox="1"/>
          <p:nvPr>
            <p:ph idx="1" type="body"/>
          </p:nvPr>
        </p:nvSpPr>
        <p:spPr>
          <a:xfrm>
            <a:off x="5962400" y="2123600"/>
            <a:ext cx="1327500" cy="7920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2"/>
                </a:solidFill>
              </a:rPr>
              <a:t>demand/ supply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457" name="Google Shape;457;p40"/>
          <p:cNvSpPr txBox="1"/>
          <p:nvPr>
            <p:ph idx="1" type="body"/>
          </p:nvPr>
        </p:nvSpPr>
        <p:spPr>
          <a:xfrm>
            <a:off x="3002450" y="2568600"/>
            <a:ext cx="1967100" cy="1173900"/>
          </a:xfrm>
          <a:prstGeom prst="rect">
            <a:avLst/>
          </a:prstGeom>
          <a:solidFill>
            <a:srgbClr val="D0E0E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2"/>
                </a:solidFill>
              </a:rPr>
              <a:t>Crypto investors expectations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458" name="Google Shape;458;p40"/>
          <p:cNvSpPr txBox="1"/>
          <p:nvPr>
            <p:ph idx="1" type="body"/>
          </p:nvPr>
        </p:nvSpPr>
        <p:spPr>
          <a:xfrm rot="-1458485">
            <a:off x="4992289" y="2632914"/>
            <a:ext cx="1141280" cy="469403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100">
                <a:solidFill>
                  <a:schemeClr val="dk2"/>
                </a:solidFill>
              </a:rPr>
              <a:t>affects</a:t>
            </a:r>
            <a:endParaRPr sz="1100">
              <a:solidFill>
                <a:schemeClr val="dk2"/>
              </a:solidFill>
            </a:endParaRPr>
          </a:p>
        </p:txBody>
      </p:sp>
      <p:sp>
        <p:nvSpPr>
          <p:cNvPr id="459" name="Google Shape;459;p40"/>
          <p:cNvSpPr/>
          <p:nvPr/>
        </p:nvSpPr>
        <p:spPr>
          <a:xfrm rot="1978899">
            <a:off x="2230216" y="2751971"/>
            <a:ext cx="699891" cy="259368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" name="Google Shape;460;p40"/>
          <p:cNvSpPr/>
          <p:nvPr/>
        </p:nvSpPr>
        <p:spPr>
          <a:xfrm rot="-1264578">
            <a:off x="5139715" y="2483670"/>
            <a:ext cx="699923" cy="259456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1" name="Google Shape;461;p40"/>
          <p:cNvSpPr/>
          <p:nvPr/>
        </p:nvSpPr>
        <p:spPr>
          <a:xfrm rot="3399849">
            <a:off x="6719250" y="3261956"/>
            <a:ext cx="699851" cy="259437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" name="Google Shape;462;p40"/>
          <p:cNvSpPr txBox="1"/>
          <p:nvPr>
            <p:ph idx="1" type="body"/>
          </p:nvPr>
        </p:nvSpPr>
        <p:spPr>
          <a:xfrm>
            <a:off x="6843750" y="3867725"/>
            <a:ext cx="1327500" cy="7920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2"/>
                </a:solidFill>
              </a:rPr>
              <a:t>Crypto prices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463" name="Google Shape;46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9667" y="2671125"/>
            <a:ext cx="836100" cy="63472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3600000" dist="57150">
              <a:srgbClr val="000000">
                <a:alpha val="48000"/>
              </a:srgbClr>
            </a:outerShdw>
          </a:effectLst>
        </p:spPr>
      </p:pic>
      <p:pic>
        <p:nvPicPr>
          <p:cNvPr id="464" name="Google Shape;464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45748" y="3578661"/>
            <a:ext cx="722999" cy="674957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465" name="Google Shape;465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31479" y="2234487"/>
            <a:ext cx="376825" cy="37681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6" name="Google Shape;466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28879" y="2234487"/>
            <a:ext cx="376825" cy="37681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7" name="Google Shape;467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21417" y="2234487"/>
            <a:ext cx="376825" cy="37681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8" name="Google Shape;468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26479" y="2234487"/>
            <a:ext cx="376825" cy="37681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9" name="Google Shape;469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33842" y="2234487"/>
            <a:ext cx="376825" cy="376810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Google Shape;470;p40"/>
          <p:cNvSpPr/>
          <p:nvPr/>
        </p:nvSpPr>
        <p:spPr>
          <a:xfrm>
            <a:off x="3855400" y="116350"/>
            <a:ext cx="1327500" cy="125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4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test this claim, the researchers measured association between sentiments and prices</a:t>
            </a:r>
            <a:endParaRPr/>
          </a:p>
        </p:txBody>
      </p:sp>
      <p:sp>
        <p:nvSpPr>
          <p:cNvPr id="476" name="Google Shape;476;p41"/>
          <p:cNvSpPr txBox="1"/>
          <p:nvPr>
            <p:ph type="title"/>
          </p:nvPr>
        </p:nvSpPr>
        <p:spPr>
          <a:xfrm>
            <a:off x="103125" y="107300"/>
            <a:ext cx="836100" cy="25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Roboto Light"/>
                <a:ea typeface="Roboto Light"/>
                <a:cs typeface="Roboto Light"/>
                <a:sym typeface="Roboto Light"/>
              </a:rPr>
              <a:t>Problem</a:t>
            </a:r>
            <a:endParaRPr sz="13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7" name="Google Shape;477;p41"/>
          <p:cNvSpPr txBox="1"/>
          <p:nvPr>
            <p:ph type="title"/>
          </p:nvPr>
        </p:nvSpPr>
        <p:spPr>
          <a:xfrm>
            <a:off x="3101888" y="107300"/>
            <a:ext cx="836100" cy="25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Roboto Light"/>
                <a:ea typeface="Roboto Light"/>
                <a:cs typeface="Roboto Light"/>
                <a:sym typeface="Roboto Light"/>
              </a:rPr>
              <a:t>Solution</a:t>
            </a:r>
            <a:endParaRPr sz="13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8" name="Google Shape;478;p41"/>
          <p:cNvSpPr/>
          <p:nvPr/>
        </p:nvSpPr>
        <p:spPr>
          <a:xfrm>
            <a:off x="885575" y="116300"/>
            <a:ext cx="2209500" cy="1251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41"/>
          <p:cNvSpPr/>
          <p:nvPr/>
        </p:nvSpPr>
        <p:spPr>
          <a:xfrm>
            <a:off x="3855400" y="116300"/>
            <a:ext cx="2656800" cy="1251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Google Shape;480;p41"/>
          <p:cNvSpPr/>
          <p:nvPr/>
        </p:nvSpPr>
        <p:spPr>
          <a:xfrm>
            <a:off x="876625" y="116350"/>
            <a:ext cx="2209500" cy="125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" name="Google Shape;481;p41"/>
          <p:cNvSpPr/>
          <p:nvPr/>
        </p:nvSpPr>
        <p:spPr>
          <a:xfrm>
            <a:off x="3855400" y="116350"/>
            <a:ext cx="295200" cy="125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" name="Google Shape;482;p41"/>
          <p:cNvSpPr txBox="1"/>
          <p:nvPr>
            <p:ph idx="1" type="body"/>
          </p:nvPr>
        </p:nvSpPr>
        <p:spPr>
          <a:xfrm>
            <a:off x="1822100" y="3836050"/>
            <a:ext cx="1327500" cy="7920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2"/>
                </a:solidFill>
              </a:rPr>
              <a:t>Twitter sentiments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483" name="Google Shape;483;p41"/>
          <p:cNvSpPr/>
          <p:nvPr/>
        </p:nvSpPr>
        <p:spPr>
          <a:xfrm rot="3205">
            <a:off x="3779310" y="3176375"/>
            <a:ext cx="1287001" cy="259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4" name="Google Shape;484;p41"/>
          <p:cNvSpPr txBox="1"/>
          <p:nvPr>
            <p:ph idx="1" type="body"/>
          </p:nvPr>
        </p:nvSpPr>
        <p:spPr>
          <a:xfrm>
            <a:off x="5751325" y="3836050"/>
            <a:ext cx="1327500" cy="7920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2"/>
                </a:solidFill>
              </a:rPr>
              <a:t>Crypto prices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485" name="Google Shape;485;p41"/>
          <p:cNvSpPr/>
          <p:nvPr/>
        </p:nvSpPr>
        <p:spPr>
          <a:xfrm rot="-10796795">
            <a:off x="3676660" y="3176375"/>
            <a:ext cx="1287001" cy="259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86" name="Google Shape;48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8532" y="2223537"/>
            <a:ext cx="1754650" cy="13320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3600000" dist="57150">
              <a:srgbClr val="000000">
                <a:alpha val="48000"/>
              </a:srgbClr>
            </a:outerShdw>
          </a:effectLst>
        </p:spPr>
      </p:pic>
      <p:pic>
        <p:nvPicPr>
          <p:cNvPr id="487" name="Google Shape;487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65675" y="2003689"/>
            <a:ext cx="1962751" cy="183234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488" name="Google Shape;488;p41"/>
          <p:cNvSpPr txBox="1"/>
          <p:nvPr>
            <p:ph idx="1" type="body"/>
          </p:nvPr>
        </p:nvSpPr>
        <p:spPr>
          <a:xfrm>
            <a:off x="3793814" y="2889874"/>
            <a:ext cx="1141200" cy="4695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100">
                <a:solidFill>
                  <a:schemeClr val="dk2"/>
                </a:solidFill>
              </a:rPr>
              <a:t>association?</a:t>
            </a:r>
            <a:endParaRPr sz="1100">
              <a:solidFill>
                <a:schemeClr val="dk2"/>
              </a:solidFill>
            </a:endParaRPr>
          </a:p>
        </p:txBody>
      </p:sp>
      <p:sp>
        <p:nvSpPr>
          <p:cNvPr id="489" name="Google Shape;489;p41"/>
          <p:cNvSpPr txBox="1"/>
          <p:nvPr>
            <p:ph idx="1" type="body"/>
          </p:nvPr>
        </p:nvSpPr>
        <p:spPr>
          <a:xfrm>
            <a:off x="3793814" y="3299874"/>
            <a:ext cx="1141200" cy="4695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100">
                <a:solidFill>
                  <a:schemeClr val="dk2"/>
                </a:solidFill>
              </a:rPr>
              <a:t>correlation?</a:t>
            </a:r>
            <a:endParaRPr sz="1100">
              <a:solidFill>
                <a:schemeClr val="dk2"/>
              </a:solidFill>
            </a:endParaRPr>
          </a:p>
        </p:txBody>
      </p:sp>
      <p:sp>
        <p:nvSpPr>
          <p:cNvPr id="490" name="Google Shape;490;p41"/>
          <p:cNvSpPr/>
          <p:nvPr/>
        </p:nvSpPr>
        <p:spPr>
          <a:xfrm>
            <a:off x="3855400" y="116350"/>
            <a:ext cx="1327500" cy="125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5"/>
          <p:cNvSpPr txBox="1"/>
          <p:nvPr>
            <p:ph type="title"/>
          </p:nvPr>
        </p:nvSpPr>
        <p:spPr>
          <a:xfrm>
            <a:off x="370225" y="196625"/>
            <a:ext cx="8356500" cy="10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 of this presentation</a:t>
            </a:r>
            <a:endParaRPr/>
          </a:p>
        </p:txBody>
      </p:sp>
      <p:sp>
        <p:nvSpPr>
          <p:cNvPr id="85" name="Google Shape;85;p15"/>
          <p:cNvSpPr txBox="1"/>
          <p:nvPr>
            <p:ph type="title"/>
          </p:nvPr>
        </p:nvSpPr>
        <p:spPr>
          <a:xfrm>
            <a:off x="1166700" y="1682525"/>
            <a:ext cx="4158300" cy="10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Problem</a:t>
            </a:r>
            <a:endParaRPr sz="3000"/>
          </a:p>
        </p:txBody>
      </p:sp>
      <p:sp>
        <p:nvSpPr>
          <p:cNvPr id="86" name="Google Shape;86;p15"/>
          <p:cNvSpPr txBox="1"/>
          <p:nvPr>
            <p:ph type="title"/>
          </p:nvPr>
        </p:nvSpPr>
        <p:spPr>
          <a:xfrm>
            <a:off x="1166700" y="2313825"/>
            <a:ext cx="4158300" cy="10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Solution</a:t>
            </a:r>
            <a:endParaRPr sz="3000"/>
          </a:p>
        </p:txBody>
      </p:sp>
      <p:sp>
        <p:nvSpPr>
          <p:cNvPr id="87" name="Google Shape;87;p15"/>
          <p:cNvSpPr txBox="1"/>
          <p:nvPr>
            <p:ph type="title"/>
          </p:nvPr>
        </p:nvSpPr>
        <p:spPr>
          <a:xfrm>
            <a:off x="1166700" y="2925200"/>
            <a:ext cx="4158300" cy="10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Discussion</a:t>
            </a:r>
            <a:endParaRPr sz="3000"/>
          </a:p>
        </p:txBody>
      </p:sp>
      <p:sp>
        <p:nvSpPr>
          <p:cNvPr id="88" name="Google Shape;88;p15"/>
          <p:cNvSpPr txBox="1"/>
          <p:nvPr>
            <p:ph type="title"/>
          </p:nvPr>
        </p:nvSpPr>
        <p:spPr>
          <a:xfrm>
            <a:off x="599675" y="2682525"/>
            <a:ext cx="321900" cy="308700"/>
          </a:xfrm>
          <a:prstGeom prst="rect">
            <a:avLst/>
          </a:prstGeom>
          <a:solidFill>
            <a:schemeClr val="accent4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</a:rPr>
              <a:t>2</a:t>
            </a:r>
            <a:endParaRPr b="1" sz="2000">
              <a:solidFill>
                <a:schemeClr val="dk1"/>
              </a:solidFill>
            </a:endParaRPr>
          </a:p>
        </p:txBody>
      </p:sp>
      <p:sp>
        <p:nvSpPr>
          <p:cNvPr id="89" name="Google Shape;89;p15"/>
          <p:cNvSpPr txBox="1"/>
          <p:nvPr>
            <p:ph type="title"/>
          </p:nvPr>
        </p:nvSpPr>
        <p:spPr>
          <a:xfrm>
            <a:off x="599675" y="2051225"/>
            <a:ext cx="321900" cy="308700"/>
          </a:xfrm>
          <a:prstGeom prst="rect">
            <a:avLst/>
          </a:prstGeom>
          <a:solidFill>
            <a:schemeClr val="accent4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</a:rPr>
              <a:t>1</a:t>
            </a:r>
            <a:endParaRPr b="1" sz="2000">
              <a:solidFill>
                <a:schemeClr val="dk1"/>
              </a:solidFill>
            </a:endParaRPr>
          </a:p>
        </p:txBody>
      </p:sp>
      <p:sp>
        <p:nvSpPr>
          <p:cNvPr id="90" name="Google Shape;90;p15"/>
          <p:cNvSpPr txBox="1"/>
          <p:nvPr>
            <p:ph type="title"/>
          </p:nvPr>
        </p:nvSpPr>
        <p:spPr>
          <a:xfrm>
            <a:off x="599675" y="3293900"/>
            <a:ext cx="321900" cy="308700"/>
          </a:xfrm>
          <a:prstGeom prst="rect">
            <a:avLst/>
          </a:prstGeom>
          <a:solidFill>
            <a:schemeClr val="accent4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</a:rPr>
              <a:t>3</a:t>
            </a:r>
            <a:endParaRPr b="1" sz="2000">
              <a:solidFill>
                <a:schemeClr val="dk1"/>
              </a:solidFill>
            </a:endParaRPr>
          </a:p>
        </p:txBody>
      </p:sp>
      <p:grpSp>
        <p:nvGrpSpPr>
          <p:cNvPr id="91" name="Google Shape;91;p15"/>
          <p:cNvGrpSpPr/>
          <p:nvPr/>
        </p:nvGrpSpPr>
        <p:grpSpPr>
          <a:xfrm>
            <a:off x="5855950" y="2682533"/>
            <a:ext cx="3288056" cy="2457797"/>
            <a:chOff x="6569975" y="3169049"/>
            <a:chExt cx="1811701" cy="1450627"/>
          </a:xfrm>
        </p:grpSpPr>
        <p:pic>
          <p:nvPicPr>
            <p:cNvPr id="92" name="Google Shape;92;p1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569975" y="3169049"/>
              <a:ext cx="1489650" cy="121135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3600000" dist="57150">
                <a:srgbClr val="000000">
                  <a:alpha val="48000"/>
                </a:srgbClr>
              </a:outerShdw>
            </a:effectLst>
          </p:spPr>
        </p:pic>
        <p:pic>
          <p:nvPicPr>
            <p:cNvPr id="93" name="Google Shape;93;p1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324625" y="3562625"/>
              <a:ext cx="1057051" cy="1057051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42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Crypto prices are numbers but Twitter sentiments are not quantifiable!</a:t>
            </a:r>
            <a:endParaRPr/>
          </a:p>
        </p:txBody>
      </p:sp>
      <p:sp>
        <p:nvSpPr>
          <p:cNvPr id="496" name="Google Shape;496;p42"/>
          <p:cNvSpPr txBox="1"/>
          <p:nvPr>
            <p:ph type="title"/>
          </p:nvPr>
        </p:nvSpPr>
        <p:spPr>
          <a:xfrm>
            <a:off x="103125" y="107300"/>
            <a:ext cx="836100" cy="25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Roboto Light"/>
                <a:ea typeface="Roboto Light"/>
                <a:cs typeface="Roboto Light"/>
                <a:sym typeface="Roboto Light"/>
              </a:rPr>
              <a:t>Problem</a:t>
            </a:r>
            <a:endParaRPr sz="13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97" name="Google Shape;497;p42"/>
          <p:cNvSpPr txBox="1"/>
          <p:nvPr>
            <p:ph type="title"/>
          </p:nvPr>
        </p:nvSpPr>
        <p:spPr>
          <a:xfrm>
            <a:off x="3101888" y="107300"/>
            <a:ext cx="836100" cy="25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Roboto Light"/>
                <a:ea typeface="Roboto Light"/>
                <a:cs typeface="Roboto Light"/>
                <a:sym typeface="Roboto Light"/>
              </a:rPr>
              <a:t>Solution</a:t>
            </a:r>
            <a:endParaRPr sz="13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98" name="Google Shape;498;p42"/>
          <p:cNvSpPr/>
          <p:nvPr/>
        </p:nvSpPr>
        <p:spPr>
          <a:xfrm>
            <a:off x="885575" y="116300"/>
            <a:ext cx="2209500" cy="1251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9" name="Google Shape;499;p42"/>
          <p:cNvSpPr/>
          <p:nvPr/>
        </p:nvSpPr>
        <p:spPr>
          <a:xfrm>
            <a:off x="3855400" y="116300"/>
            <a:ext cx="2656800" cy="1251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0" name="Google Shape;500;p42"/>
          <p:cNvSpPr/>
          <p:nvPr/>
        </p:nvSpPr>
        <p:spPr>
          <a:xfrm>
            <a:off x="876625" y="116350"/>
            <a:ext cx="2209500" cy="125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p42"/>
          <p:cNvSpPr/>
          <p:nvPr/>
        </p:nvSpPr>
        <p:spPr>
          <a:xfrm>
            <a:off x="3855400" y="116350"/>
            <a:ext cx="295200" cy="125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p42"/>
          <p:cNvSpPr txBox="1"/>
          <p:nvPr>
            <p:ph idx="1" type="body"/>
          </p:nvPr>
        </p:nvSpPr>
        <p:spPr>
          <a:xfrm>
            <a:off x="1822100" y="3836050"/>
            <a:ext cx="1327500" cy="7920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2"/>
                </a:solidFill>
              </a:rPr>
              <a:t>Twitter sentiments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503" name="Google Shape;503;p42"/>
          <p:cNvSpPr/>
          <p:nvPr/>
        </p:nvSpPr>
        <p:spPr>
          <a:xfrm rot="3205">
            <a:off x="3779310" y="3176375"/>
            <a:ext cx="1287001" cy="259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p42"/>
          <p:cNvSpPr txBox="1"/>
          <p:nvPr>
            <p:ph idx="1" type="body"/>
          </p:nvPr>
        </p:nvSpPr>
        <p:spPr>
          <a:xfrm>
            <a:off x="5751325" y="3836050"/>
            <a:ext cx="1327500" cy="7920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2"/>
                </a:solidFill>
              </a:rPr>
              <a:t>Crypto prices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505" name="Google Shape;505;p42"/>
          <p:cNvSpPr/>
          <p:nvPr/>
        </p:nvSpPr>
        <p:spPr>
          <a:xfrm rot="-10796795">
            <a:off x="3676660" y="3176375"/>
            <a:ext cx="1287001" cy="259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06" name="Google Shape;506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8532" y="2223537"/>
            <a:ext cx="1754650" cy="13320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3600000" dist="57150">
              <a:srgbClr val="000000">
                <a:alpha val="48000"/>
              </a:srgbClr>
            </a:outerShdw>
          </a:effectLst>
        </p:spPr>
      </p:pic>
      <p:pic>
        <p:nvPicPr>
          <p:cNvPr id="507" name="Google Shape;507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65675" y="2003689"/>
            <a:ext cx="1962751" cy="183234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508" name="Google Shape;508;p42"/>
          <p:cNvSpPr txBox="1"/>
          <p:nvPr>
            <p:ph idx="1" type="body"/>
          </p:nvPr>
        </p:nvSpPr>
        <p:spPr>
          <a:xfrm>
            <a:off x="3793814" y="2889874"/>
            <a:ext cx="1141200" cy="4695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100">
                <a:solidFill>
                  <a:schemeClr val="dk2"/>
                </a:solidFill>
              </a:rPr>
              <a:t>association?</a:t>
            </a:r>
            <a:endParaRPr sz="1100">
              <a:solidFill>
                <a:schemeClr val="dk2"/>
              </a:solidFill>
            </a:endParaRPr>
          </a:p>
        </p:txBody>
      </p:sp>
      <p:sp>
        <p:nvSpPr>
          <p:cNvPr id="509" name="Google Shape;509;p42"/>
          <p:cNvSpPr txBox="1"/>
          <p:nvPr>
            <p:ph idx="1" type="body"/>
          </p:nvPr>
        </p:nvSpPr>
        <p:spPr>
          <a:xfrm>
            <a:off x="3793814" y="3299874"/>
            <a:ext cx="1141200" cy="4695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100">
                <a:solidFill>
                  <a:schemeClr val="dk2"/>
                </a:solidFill>
              </a:rPr>
              <a:t>correlation?</a:t>
            </a:r>
            <a:endParaRPr sz="1100">
              <a:solidFill>
                <a:schemeClr val="dk2"/>
              </a:solidFill>
            </a:endParaRPr>
          </a:p>
        </p:txBody>
      </p:sp>
      <p:sp>
        <p:nvSpPr>
          <p:cNvPr id="510" name="Google Shape;510;p42"/>
          <p:cNvSpPr/>
          <p:nvPr/>
        </p:nvSpPr>
        <p:spPr>
          <a:xfrm>
            <a:off x="3855400" y="116350"/>
            <a:ext cx="1413300" cy="125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Free Word Cloud Generator - Live &amp; Interactive - Mentimeter" id="511" name="Google Shape;511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7224" y="2187221"/>
            <a:ext cx="2873125" cy="146531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ext Cloud. Numbers Wordcloud. Typography Concept. Vector Illustration.  Royalty Free SVG, Cliparts, Vectors, And Stock Illustration. Image 29001884." id="512" name="Google Shape;512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53050" y="1845325"/>
            <a:ext cx="1924050" cy="1924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4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Sentiment analysis is used to quantify sentiments in Twitter posts</a:t>
            </a:r>
            <a:endParaRPr/>
          </a:p>
        </p:txBody>
      </p:sp>
      <p:sp>
        <p:nvSpPr>
          <p:cNvPr id="518" name="Google Shape;518;p43"/>
          <p:cNvSpPr txBox="1"/>
          <p:nvPr>
            <p:ph type="title"/>
          </p:nvPr>
        </p:nvSpPr>
        <p:spPr>
          <a:xfrm>
            <a:off x="103125" y="107300"/>
            <a:ext cx="836100" cy="25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Roboto Light"/>
                <a:ea typeface="Roboto Light"/>
                <a:cs typeface="Roboto Light"/>
                <a:sym typeface="Roboto Light"/>
              </a:rPr>
              <a:t>Problem</a:t>
            </a:r>
            <a:endParaRPr sz="13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19" name="Google Shape;519;p43"/>
          <p:cNvSpPr txBox="1"/>
          <p:nvPr>
            <p:ph type="title"/>
          </p:nvPr>
        </p:nvSpPr>
        <p:spPr>
          <a:xfrm>
            <a:off x="3101888" y="107300"/>
            <a:ext cx="836100" cy="25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Roboto Light"/>
                <a:ea typeface="Roboto Light"/>
                <a:cs typeface="Roboto Light"/>
                <a:sym typeface="Roboto Light"/>
              </a:rPr>
              <a:t>Solution</a:t>
            </a:r>
            <a:endParaRPr sz="13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20" name="Google Shape;520;p43"/>
          <p:cNvSpPr/>
          <p:nvPr/>
        </p:nvSpPr>
        <p:spPr>
          <a:xfrm>
            <a:off x="885575" y="116300"/>
            <a:ext cx="2209500" cy="1251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" name="Google Shape;521;p43"/>
          <p:cNvSpPr/>
          <p:nvPr/>
        </p:nvSpPr>
        <p:spPr>
          <a:xfrm>
            <a:off x="3855400" y="116300"/>
            <a:ext cx="2656800" cy="1251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p43"/>
          <p:cNvSpPr/>
          <p:nvPr/>
        </p:nvSpPr>
        <p:spPr>
          <a:xfrm>
            <a:off x="876625" y="116350"/>
            <a:ext cx="2209500" cy="125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3" name="Google Shape;523;p43"/>
          <p:cNvSpPr/>
          <p:nvPr/>
        </p:nvSpPr>
        <p:spPr>
          <a:xfrm>
            <a:off x="3855400" y="116350"/>
            <a:ext cx="892500" cy="125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24" name="Google Shape;52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9738" y="2226225"/>
            <a:ext cx="5724525" cy="2095500"/>
          </a:xfrm>
          <a:prstGeom prst="rect">
            <a:avLst/>
          </a:prstGeom>
          <a:noFill/>
          <a:ln>
            <a:noFill/>
          </a:ln>
        </p:spPr>
      </p:pic>
      <p:sp>
        <p:nvSpPr>
          <p:cNvPr id="525" name="Google Shape;525;p43"/>
          <p:cNvSpPr/>
          <p:nvPr/>
        </p:nvSpPr>
        <p:spPr>
          <a:xfrm>
            <a:off x="3855400" y="116350"/>
            <a:ext cx="1547400" cy="125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44"/>
          <p:cNvSpPr txBox="1"/>
          <p:nvPr>
            <p:ph idx="4294967295" type="title"/>
          </p:nvPr>
        </p:nvSpPr>
        <p:spPr>
          <a:xfrm>
            <a:off x="773700" y="1663450"/>
            <a:ext cx="7596600" cy="76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LIVE DEMO</a:t>
            </a:r>
            <a:endParaRPr>
              <a:solidFill>
                <a:schemeClr val="lt2"/>
              </a:solidFill>
            </a:endParaRPr>
          </a:p>
        </p:txBody>
      </p:sp>
      <p:cxnSp>
        <p:nvCxnSpPr>
          <p:cNvPr id="531" name="Google Shape;531;p44"/>
          <p:cNvCxnSpPr/>
          <p:nvPr/>
        </p:nvCxnSpPr>
        <p:spPr>
          <a:xfrm>
            <a:off x="4295550" y="2693400"/>
            <a:ext cx="5529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32" name="Google Shape;532;p44"/>
          <p:cNvSpPr txBox="1"/>
          <p:nvPr>
            <p:ph idx="4294967295" type="body"/>
          </p:nvPr>
        </p:nvSpPr>
        <p:spPr>
          <a:xfrm>
            <a:off x="773700" y="2961650"/>
            <a:ext cx="7596600" cy="51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Sentiment analysis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4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Irrelevant posts are </a:t>
            </a:r>
            <a:r>
              <a:rPr lang="en"/>
              <a:t>filtered out if they do not contain keywords related to crypto</a:t>
            </a:r>
            <a:endParaRPr/>
          </a:p>
        </p:txBody>
      </p:sp>
      <p:sp>
        <p:nvSpPr>
          <p:cNvPr id="538" name="Google Shape;538;p45"/>
          <p:cNvSpPr txBox="1"/>
          <p:nvPr>
            <p:ph type="title"/>
          </p:nvPr>
        </p:nvSpPr>
        <p:spPr>
          <a:xfrm>
            <a:off x="103125" y="107300"/>
            <a:ext cx="836100" cy="25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Roboto Light"/>
                <a:ea typeface="Roboto Light"/>
                <a:cs typeface="Roboto Light"/>
                <a:sym typeface="Roboto Light"/>
              </a:rPr>
              <a:t>Problem</a:t>
            </a:r>
            <a:endParaRPr sz="13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39" name="Google Shape;539;p45"/>
          <p:cNvSpPr txBox="1"/>
          <p:nvPr>
            <p:ph type="title"/>
          </p:nvPr>
        </p:nvSpPr>
        <p:spPr>
          <a:xfrm>
            <a:off x="3101888" y="107300"/>
            <a:ext cx="836100" cy="25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Roboto Light"/>
                <a:ea typeface="Roboto Light"/>
                <a:cs typeface="Roboto Light"/>
                <a:sym typeface="Roboto Light"/>
              </a:rPr>
              <a:t>Solution</a:t>
            </a:r>
            <a:endParaRPr sz="13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40" name="Google Shape;540;p45"/>
          <p:cNvSpPr/>
          <p:nvPr/>
        </p:nvSpPr>
        <p:spPr>
          <a:xfrm>
            <a:off x="885575" y="116300"/>
            <a:ext cx="2209500" cy="1251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p45"/>
          <p:cNvSpPr/>
          <p:nvPr/>
        </p:nvSpPr>
        <p:spPr>
          <a:xfrm>
            <a:off x="3855400" y="116300"/>
            <a:ext cx="2656800" cy="1251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2" name="Google Shape;542;p45"/>
          <p:cNvSpPr/>
          <p:nvPr/>
        </p:nvSpPr>
        <p:spPr>
          <a:xfrm>
            <a:off x="876625" y="116350"/>
            <a:ext cx="2209500" cy="125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p45"/>
          <p:cNvSpPr/>
          <p:nvPr/>
        </p:nvSpPr>
        <p:spPr>
          <a:xfrm>
            <a:off x="3855400" y="116350"/>
            <a:ext cx="892500" cy="125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44" name="Google Shape;544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1075" y="1878350"/>
            <a:ext cx="4821126" cy="2585500"/>
          </a:xfrm>
          <a:prstGeom prst="rect">
            <a:avLst/>
          </a:prstGeom>
          <a:noFill/>
          <a:ln>
            <a:noFill/>
          </a:ln>
        </p:spPr>
      </p:pic>
      <p:sp>
        <p:nvSpPr>
          <p:cNvPr id="545" name="Google Shape;545;p45"/>
          <p:cNvSpPr/>
          <p:nvPr/>
        </p:nvSpPr>
        <p:spPr>
          <a:xfrm>
            <a:off x="3855400" y="116350"/>
            <a:ext cx="1547400" cy="125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4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Irrelevant posts are filtered out if they do not </a:t>
            </a:r>
            <a:r>
              <a:rPr lang="en"/>
              <a:t>contain keywords related to crypto</a:t>
            </a:r>
            <a:endParaRPr/>
          </a:p>
        </p:txBody>
      </p:sp>
      <p:sp>
        <p:nvSpPr>
          <p:cNvPr id="551" name="Google Shape;551;p46"/>
          <p:cNvSpPr txBox="1"/>
          <p:nvPr>
            <p:ph type="title"/>
          </p:nvPr>
        </p:nvSpPr>
        <p:spPr>
          <a:xfrm>
            <a:off x="103125" y="107300"/>
            <a:ext cx="836100" cy="25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Roboto Light"/>
                <a:ea typeface="Roboto Light"/>
                <a:cs typeface="Roboto Light"/>
                <a:sym typeface="Roboto Light"/>
              </a:rPr>
              <a:t>Problem</a:t>
            </a:r>
            <a:endParaRPr sz="13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52" name="Google Shape;552;p46"/>
          <p:cNvSpPr txBox="1"/>
          <p:nvPr>
            <p:ph type="title"/>
          </p:nvPr>
        </p:nvSpPr>
        <p:spPr>
          <a:xfrm>
            <a:off x="3101888" y="107300"/>
            <a:ext cx="836100" cy="25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Roboto Light"/>
                <a:ea typeface="Roboto Light"/>
                <a:cs typeface="Roboto Light"/>
                <a:sym typeface="Roboto Light"/>
              </a:rPr>
              <a:t>Solution</a:t>
            </a:r>
            <a:endParaRPr sz="13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53" name="Google Shape;553;p46"/>
          <p:cNvSpPr/>
          <p:nvPr/>
        </p:nvSpPr>
        <p:spPr>
          <a:xfrm>
            <a:off x="885575" y="116300"/>
            <a:ext cx="2209500" cy="1251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4" name="Google Shape;554;p46"/>
          <p:cNvSpPr/>
          <p:nvPr/>
        </p:nvSpPr>
        <p:spPr>
          <a:xfrm>
            <a:off x="3855400" y="116300"/>
            <a:ext cx="2656800" cy="1251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5" name="Google Shape;555;p46"/>
          <p:cNvSpPr/>
          <p:nvPr/>
        </p:nvSpPr>
        <p:spPr>
          <a:xfrm>
            <a:off x="876625" y="116350"/>
            <a:ext cx="2209500" cy="125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6" name="Google Shape;556;p46"/>
          <p:cNvSpPr/>
          <p:nvPr/>
        </p:nvSpPr>
        <p:spPr>
          <a:xfrm>
            <a:off x="3855400" y="116350"/>
            <a:ext cx="892500" cy="125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57" name="Google Shape;557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9738" y="2226225"/>
            <a:ext cx="5724525" cy="2095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58" name="Google Shape;558;p46"/>
          <p:cNvCxnSpPr/>
          <p:nvPr/>
        </p:nvCxnSpPr>
        <p:spPr>
          <a:xfrm flipH="1">
            <a:off x="3496950" y="2031900"/>
            <a:ext cx="855900" cy="7482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559" name="Google Shape;559;p46"/>
          <p:cNvSpPr txBox="1"/>
          <p:nvPr>
            <p:ph idx="1" type="body"/>
          </p:nvPr>
        </p:nvSpPr>
        <p:spPr>
          <a:xfrm>
            <a:off x="3938000" y="1707813"/>
            <a:ext cx="1573800" cy="51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Relevant keyword</a:t>
            </a:r>
            <a:endParaRPr sz="1400"/>
          </a:p>
        </p:txBody>
      </p:sp>
      <p:sp>
        <p:nvSpPr>
          <p:cNvPr id="560" name="Google Shape;560;p46"/>
          <p:cNvSpPr/>
          <p:nvPr/>
        </p:nvSpPr>
        <p:spPr>
          <a:xfrm>
            <a:off x="3855400" y="116350"/>
            <a:ext cx="1656300" cy="125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4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Each word in a post is scored according to is emotions (positive/neutral/negative)</a:t>
            </a:r>
            <a:endParaRPr/>
          </a:p>
        </p:txBody>
      </p:sp>
      <p:sp>
        <p:nvSpPr>
          <p:cNvPr id="566" name="Google Shape;566;p47"/>
          <p:cNvSpPr txBox="1"/>
          <p:nvPr>
            <p:ph type="title"/>
          </p:nvPr>
        </p:nvSpPr>
        <p:spPr>
          <a:xfrm>
            <a:off x="103125" y="107300"/>
            <a:ext cx="836100" cy="25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Roboto Light"/>
                <a:ea typeface="Roboto Light"/>
                <a:cs typeface="Roboto Light"/>
                <a:sym typeface="Roboto Light"/>
              </a:rPr>
              <a:t>Problem</a:t>
            </a:r>
            <a:endParaRPr sz="13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67" name="Google Shape;567;p47"/>
          <p:cNvSpPr txBox="1"/>
          <p:nvPr>
            <p:ph type="title"/>
          </p:nvPr>
        </p:nvSpPr>
        <p:spPr>
          <a:xfrm>
            <a:off x="3101888" y="107300"/>
            <a:ext cx="836100" cy="25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Roboto Light"/>
                <a:ea typeface="Roboto Light"/>
                <a:cs typeface="Roboto Light"/>
                <a:sym typeface="Roboto Light"/>
              </a:rPr>
              <a:t>Solution</a:t>
            </a:r>
            <a:endParaRPr sz="13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68" name="Google Shape;568;p47"/>
          <p:cNvSpPr/>
          <p:nvPr/>
        </p:nvSpPr>
        <p:spPr>
          <a:xfrm>
            <a:off x="885575" y="116300"/>
            <a:ext cx="2209500" cy="1251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9" name="Google Shape;569;p47"/>
          <p:cNvSpPr/>
          <p:nvPr/>
        </p:nvSpPr>
        <p:spPr>
          <a:xfrm>
            <a:off x="3855400" y="116300"/>
            <a:ext cx="2656800" cy="1251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0" name="Google Shape;570;p47"/>
          <p:cNvSpPr/>
          <p:nvPr/>
        </p:nvSpPr>
        <p:spPr>
          <a:xfrm>
            <a:off x="876625" y="116350"/>
            <a:ext cx="2209500" cy="125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1" name="Google Shape;571;p47"/>
          <p:cNvSpPr/>
          <p:nvPr/>
        </p:nvSpPr>
        <p:spPr>
          <a:xfrm>
            <a:off x="3855400" y="116350"/>
            <a:ext cx="892500" cy="125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72" name="Google Shape;572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9738" y="2226225"/>
            <a:ext cx="5724525" cy="2095500"/>
          </a:xfrm>
          <a:prstGeom prst="rect">
            <a:avLst/>
          </a:prstGeom>
          <a:noFill/>
          <a:ln>
            <a:noFill/>
          </a:ln>
        </p:spPr>
      </p:pic>
      <p:sp>
        <p:nvSpPr>
          <p:cNvPr id="573" name="Google Shape;573;p47"/>
          <p:cNvSpPr/>
          <p:nvPr/>
        </p:nvSpPr>
        <p:spPr>
          <a:xfrm>
            <a:off x="3188125" y="3137100"/>
            <a:ext cx="476100" cy="178500"/>
          </a:xfrm>
          <a:prstGeom prst="roundRect">
            <a:avLst>
              <a:gd fmla="val 16667" name="adj"/>
            </a:avLst>
          </a:prstGeom>
          <a:solidFill>
            <a:srgbClr val="00FF00">
              <a:alpha val="3750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4" name="Google Shape;574;p47"/>
          <p:cNvSpPr/>
          <p:nvPr/>
        </p:nvSpPr>
        <p:spPr>
          <a:xfrm>
            <a:off x="2625800" y="3315600"/>
            <a:ext cx="698400" cy="178500"/>
          </a:xfrm>
          <a:prstGeom prst="roundRect">
            <a:avLst>
              <a:gd fmla="val 16667" name="adj"/>
            </a:avLst>
          </a:prstGeom>
          <a:solidFill>
            <a:srgbClr val="FFE400">
              <a:alpha val="3750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5" name="Google Shape;575;p47"/>
          <p:cNvSpPr/>
          <p:nvPr/>
        </p:nvSpPr>
        <p:spPr>
          <a:xfrm>
            <a:off x="4623050" y="3494100"/>
            <a:ext cx="579900" cy="178500"/>
          </a:xfrm>
          <a:prstGeom prst="roundRect">
            <a:avLst>
              <a:gd fmla="val 16667" name="adj"/>
            </a:avLst>
          </a:prstGeom>
          <a:solidFill>
            <a:srgbClr val="FF0000">
              <a:alpha val="3750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6" name="Google Shape;576;p47"/>
          <p:cNvSpPr/>
          <p:nvPr/>
        </p:nvSpPr>
        <p:spPr>
          <a:xfrm>
            <a:off x="3101900" y="3494100"/>
            <a:ext cx="476100" cy="178500"/>
          </a:xfrm>
          <a:prstGeom prst="roundRect">
            <a:avLst>
              <a:gd fmla="val 16667" name="adj"/>
            </a:avLst>
          </a:prstGeom>
          <a:solidFill>
            <a:srgbClr val="FF0000">
              <a:alpha val="3750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" name="Google Shape;577;p47"/>
          <p:cNvSpPr/>
          <p:nvPr/>
        </p:nvSpPr>
        <p:spPr>
          <a:xfrm>
            <a:off x="4146950" y="3494100"/>
            <a:ext cx="476100" cy="178500"/>
          </a:xfrm>
          <a:prstGeom prst="roundRect">
            <a:avLst>
              <a:gd fmla="val 16667" name="adj"/>
            </a:avLst>
          </a:prstGeom>
          <a:solidFill>
            <a:srgbClr val="FF0000">
              <a:alpha val="3750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78" name="Google Shape;578;p47"/>
          <p:cNvCxnSpPr>
            <a:stCxn id="573" idx="0"/>
          </p:cNvCxnSpPr>
          <p:nvPr/>
        </p:nvCxnSpPr>
        <p:spPr>
          <a:xfrm flipH="1" rot="10800000">
            <a:off x="3426175" y="2050200"/>
            <a:ext cx="311400" cy="1086900"/>
          </a:xfrm>
          <a:prstGeom prst="straightConnector1">
            <a:avLst/>
          </a:prstGeom>
          <a:noFill/>
          <a:ln cap="flat" cmpd="sng" w="19050">
            <a:solidFill>
              <a:srgbClr val="00FF00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579" name="Google Shape;579;p47"/>
          <p:cNvCxnSpPr/>
          <p:nvPr/>
        </p:nvCxnSpPr>
        <p:spPr>
          <a:xfrm flipH="1" rot="10800000">
            <a:off x="1270000" y="3445150"/>
            <a:ext cx="1355700" cy="92700"/>
          </a:xfrm>
          <a:prstGeom prst="straightConnector1">
            <a:avLst/>
          </a:prstGeom>
          <a:noFill/>
          <a:ln cap="flat" cmpd="sng" w="19050">
            <a:solidFill>
              <a:srgbClr val="FFFF00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580" name="Google Shape;580;p47"/>
          <p:cNvSpPr txBox="1"/>
          <p:nvPr>
            <p:ph idx="1" type="body"/>
          </p:nvPr>
        </p:nvSpPr>
        <p:spPr>
          <a:xfrm>
            <a:off x="3324200" y="1764638"/>
            <a:ext cx="1573800" cy="51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positive</a:t>
            </a:r>
            <a:endParaRPr sz="1400"/>
          </a:p>
        </p:txBody>
      </p:sp>
      <p:sp>
        <p:nvSpPr>
          <p:cNvPr id="581" name="Google Shape;581;p47"/>
          <p:cNvSpPr txBox="1"/>
          <p:nvPr>
            <p:ph idx="1" type="body"/>
          </p:nvPr>
        </p:nvSpPr>
        <p:spPr>
          <a:xfrm>
            <a:off x="229250" y="3324150"/>
            <a:ext cx="1573800" cy="51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neutral</a:t>
            </a:r>
            <a:endParaRPr sz="1400"/>
          </a:p>
        </p:txBody>
      </p:sp>
      <p:cxnSp>
        <p:nvCxnSpPr>
          <p:cNvPr id="582" name="Google Shape;582;p47"/>
          <p:cNvCxnSpPr/>
          <p:nvPr/>
        </p:nvCxnSpPr>
        <p:spPr>
          <a:xfrm rot="10800000">
            <a:off x="3413375" y="3680875"/>
            <a:ext cx="88200" cy="8004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583" name="Google Shape;583;p47"/>
          <p:cNvSpPr txBox="1"/>
          <p:nvPr>
            <p:ph idx="1" type="body"/>
          </p:nvPr>
        </p:nvSpPr>
        <p:spPr>
          <a:xfrm>
            <a:off x="2794975" y="4321725"/>
            <a:ext cx="1573800" cy="51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negative</a:t>
            </a:r>
            <a:endParaRPr sz="1400"/>
          </a:p>
        </p:txBody>
      </p:sp>
      <p:sp>
        <p:nvSpPr>
          <p:cNvPr id="584" name="Google Shape;584;p47"/>
          <p:cNvSpPr txBox="1"/>
          <p:nvPr>
            <p:ph idx="1" type="body"/>
          </p:nvPr>
        </p:nvSpPr>
        <p:spPr>
          <a:xfrm>
            <a:off x="6340925" y="3821875"/>
            <a:ext cx="2353200" cy="3963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2"/>
                </a:solidFill>
              </a:rPr>
              <a:t>Overall sentiment: negative</a:t>
            </a:r>
            <a:endParaRPr sz="1400">
              <a:solidFill>
                <a:schemeClr val="dk2"/>
              </a:solidFill>
            </a:endParaRPr>
          </a:p>
        </p:txBody>
      </p:sp>
      <p:sp>
        <p:nvSpPr>
          <p:cNvPr id="585" name="Google Shape;585;p47"/>
          <p:cNvSpPr/>
          <p:nvPr/>
        </p:nvSpPr>
        <p:spPr>
          <a:xfrm>
            <a:off x="3855400" y="116350"/>
            <a:ext cx="1815900" cy="125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48"/>
          <p:cNvSpPr/>
          <p:nvPr/>
        </p:nvSpPr>
        <p:spPr>
          <a:xfrm>
            <a:off x="3101900" y="1923225"/>
            <a:ext cx="5754000" cy="28803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1" name="Google Shape;591;p48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Sentiment analysis is done on the newest Twitter posts within one hour</a:t>
            </a:r>
            <a:endParaRPr/>
          </a:p>
        </p:txBody>
      </p:sp>
      <p:sp>
        <p:nvSpPr>
          <p:cNvPr id="592" name="Google Shape;592;p48"/>
          <p:cNvSpPr txBox="1"/>
          <p:nvPr>
            <p:ph type="title"/>
          </p:nvPr>
        </p:nvSpPr>
        <p:spPr>
          <a:xfrm>
            <a:off x="103125" y="107300"/>
            <a:ext cx="836100" cy="25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Roboto Light"/>
                <a:ea typeface="Roboto Light"/>
                <a:cs typeface="Roboto Light"/>
                <a:sym typeface="Roboto Light"/>
              </a:rPr>
              <a:t>Problem</a:t>
            </a:r>
            <a:endParaRPr sz="13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93" name="Google Shape;593;p48"/>
          <p:cNvSpPr txBox="1"/>
          <p:nvPr>
            <p:ph type="title"/>
          </p:nvPr>
        </p:nvSpPr>
        <p:spPr>
          <a:xfrm>
            <a:off x="3101888" y="107300"/>
            <a:ext cx="836100" cy="25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Roboto Light"/>
                <a:ea typeface="Roboto Light"/>
                <a:cs typeface="Roboto Light"/>
                <a:sym typeface="Roboto Light"/>
              </a:rPr>
              <a:t>Solution</a:t>
            </a:r>
            <a:endParaRPr sz="13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94" name="Google Shape;594;p48"/>
          <p:cNvSpPr/>
          <p:nvPr/>
        </p:nvSpPr>
        <p:spPr>
          <a:xfrm>
            <a:off x="885575" y="116300"/>
            <a:ext cx="2209500" cy="1251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5" name="Google Shape;595;p48"/>
          <p:cNvSpPr/>
          <p:nvPr/>
        </p:nvSpPr>
        <p:spPr>
          <a:xfrm>
            <a:off x="3855400" y="116300"/>
            <a:ext cx="2656800" cy="1251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6" name="Google Shape;596;p48"/>
          <p:cNvSpPr/>
          <p:nvPr/>
        </p:nvSpPr>
        <p:spPr>
          <a:xfrm>
            <a:off x="876625" y="116350"/>
            <a:ext cx="2209500" cy="125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7" name="Google Shape;597;p48"/>
          <p:cNvSpPr/>
          <p:nvPr/>
        </p:nvSpPr>
        <p:spPr>
          <a:xfrm>
            <a:off x="3855400" y="116350"/>
            <a:ext cx="1977000" cy="125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" name="Google Shape;598;p48"/>
          <p:cNvSpPr txBox="1"/>
          <p:nvPr>
            <p:ph idx="1" type="body"/>
          </p:nvPr>
        </p:nvSpPr>
        <p:spPr>
          <a:xfrm>
            <a:off x="997475" y="3725525"/>
            <a:ext cx="1327500" cy="7920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2"/>
                </a:solidFill>
              </a:rPr>
              <a:t>Twitter posts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599" name="Google Shape;59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3907" y="2206512"/>
            <a:ext cx="1754650" cy="13320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3600000" dist="57150">
              <a:srgbClr val="000000">
                <a:alpha val="48000"/>
              </a:srgbClr>
            </a:outerShdw>
          </a:effectLst>
        </p:spPr>
      </p:pic>
      <p:sp>
        <p:nvSpPr>
          <p:cNvPr id="600" name="Google Shape;600;p48"/>
          <p:cNvSpPr/>
          <p:nvPr/>
        </p:nvSpPr>
        <p:spPr>
          <a:xfrm rot="3205">
            <a:off x="2663935" y="3184875"/>
            <a:ext cx="1287001" cy="259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1" name="Google Shape;601;p48"/>
          <p:cNvSpPr txBox="1"/>
          <p:nvPr>
            <p:ph idx="1" type="body"/>
          </p:nvPr>
        </p:nvSpPr>
        <p:spPr>
          <a:xfrm>
            <a:off x="2736814" y="3325374"/>
            <a:ext cx="1141200" cy="4695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filter</a:t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602" name="Google Shape;602;p48"/>
          <p:cNvSpPr txBox="1"/>
          <p:nvPr>
            <p:ph idx="1" type="body"/>
          </p:nvPr>
        </p:nvSpPr>
        <p:spPr>
          <a:xfrm>
            <a:off x="4048950" y="3725525"/>
            <a:ext cx="1327500" cy="7920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2"/>
                </a:solidFill>
              </a:rPr>
              <a:t>Relevant</a:t>
            </a:r>
            <a:r>
              <a:rPr lang="en">
                <a:solidFill>
                  <a:schemeClr val="dk2"/>
                </a:solidFill>
              </a:rPr>
              <a:t> posts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603" name="Google Shape;603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46450" y="2746525"/>
            <a:ext cx="1011289" cy="76769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3600000" dist="57150">
              <a:srgbClr val="000000">
                <a:alpha val="48000"/>
              </a:srgbClr>
            </a:outerShdw>
          </a:effectLst>
        </p:spPr>
      </p:pic>
      <p:pic>
        <p:nvPicPr>
          <p:cNvPr id="604" name="Google Shape;604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88525" y="2947399"/>
            <a:ext cx="685901" cy="6403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605" name="Google Shape;605;p48"/>
          <p:cNvSpPr/>
          <p:nvPr/>
        </p:nvSpPr>
        <p:spPr>
          <a:xfrm rot="3205">
            <a:off x="5426185" y="3184875"/>
            <a:ext cx="1287001" cy="259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6" name="Google Shape;606;p48"/>
          <p:cNvSpPr txBox="1"/>
          <p:nvPr>
            <p:ph idx="1" type="body"/>
          </p:nvPr>
        </p:nvSpPr>
        <p:spPr>
          <a:xfrm>
            <a:off x="5499064" y="3325374"/>
            <a:ext cx="1141200" cy="4695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score</a:t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607" name="Google Shape;607;p48"/>
          <p:cNvSpPr txBox="1"/>
          <p:nvPr>
            <p:ph idx="1" type="body"/>
          </p:nvPr>
        </p:nvSpPr>
        <p:spPr>
          <a:xfrm>
            <a:off x="6864925" y="2612625"/>
            <a:ext cx="1642500" cy="14040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2"/>
                </a:solidFill>
              </a:rPr>
              <a:t>Average hourly Twitter </a:t>
            </a:r>
            <a:r>
              <a:rPr lang="en">
                <a:solidFill>
                  <a:schemeClr val="dk2"/>
                </a:solidFill>
              </a:rPr>
              <a:t>sentiments score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608" name="Google Shape;608;p48"/>
          <p:cNvSpPr txBox="1"/>
          <p:nvPr>
            <p:ph idx="1" type="body"/>
          </p:nvPr>
        </p:nvSpPr>
        <p:spPr>
          <a:xfrm>
            <a:off x="7015035" y="4434900"/>
            <a:ext cx="2209500" cy="4695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Sentiment Analysis</a:t>
            </a:r>
            <a:endParaRPr sz="11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49"/>
          <p:cNvSpPr/>
          <p:nvPr/>
        </p:nvSpPr>
        <p:spPr>
          <a:xfrm>
            <a:off x="2133373" y="2492463"/>
            <a:ext cx="3904800" cy="18066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4" name="Google Shape;614;p4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Researchers did hourly sentiment analysis and compared the score with prices over 2 months</a:t>
            </a:r>
            <a:endParaRPr/>
          </a:p>
        </p:txBody>
      </p:sp>
      <p:sp>
        <p:nvSpPr>
          <p:cNvPr id="615" name="Google Shape;615;p49"/>
          <p:cNvSpPr txBox="1"/>
          <p:nvPr>
            <p:ph type="title"/>
          </p:nvPr>
        </p:nvSpPr>
        <p:spPr>
          <a:xfrm>
            <a:off x="103125" y="107300"/>
            <a:ext cx="836100" cy="25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Roboto Light"/>
                <a:ea typeface="Roboto Light"/>
                <a:cs typeface="Roboto Light"/>
                <a:sym typeface="Roboto Light"/>
              </a:rPr>
              <a:t>Problem</a:t>
            </a:r>
            <a:endParaRPr sz="13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616" name="Google Shape;616;p49"/>
          <p:cNvSpPr txBox="1"/>
          <p:nvPr>
            <p:ph type="title"/>
          </p:nvPr>
        </p:nvSpPr>
        <p:spPr>
          <a:xfrm>
            <a:off x="3101888" y="107300"/>
            <a:ext cx="836100" cy="25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Roboto Light"/>
                <a:ea typeface="Roboto Light"/>
                <a:cs typeface="Roboto Light"/>
                <a:sym typeface="Roboto Light"/>
              </a:rPr>
              <a:t>Solution</a:t>
            </a:r>
            <a:endParaRPr sz="13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617" name="Google Shape;617;p49"/>
          <p:cNvSpPr/>
          <p:nvPr/>
        </p:nvSpPr>
        <p:spPr>
          <a:xfrm>
            <a:off x="885575" y="116300"/>
            <a:ext cx="2209500" cy="1251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8" name="Google Shape;618;p49"/>
          <p:cNvSpPr/>
          <p:nvPr/>
        </p:nvSpPr>
        <p:spPr>
          <a:xfrm>
            <a:off x="3855400" y="116300"/>
            <a:ext cx="2656800" cy="1251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9" name="Google Shape;619;p49"/>
          <p:cNvSpPr/>
          <p:nvPr/>
        </p:nvSpPr>
        <p:spPr>
          <a:xfrm>
            <a:off x="876625" y="116350"/>
            <a:ext cx="2209500" cy="125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0" name="Google Shape;620;p49"/>
          <p:cNvSpPr/>
          <p:nvPr/>
        </p:nvSpPr>
        <p:spPr>
          <a:xfrm>
            <a:off x="3855400" y="116350"/>
            <a:ext cx="2093100" cy="125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1" name="Google Shape;621;p49"/>
          <p:cNvSpPr txBox="1"/>
          <p:nvPr>
            <p:ph idx="1" type="body"/>
          </p:nvPr>
        </p:nvSpPr>
        <p:spPr>
          <a:xfrm>
            <a:off x="705189" y="3622795"/>
            <a:ext cx="900900" cy="4968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Twitter posts</a:t>
            </a:r>
            <a:endParaRPr sz="1000">
              <a:solidFill>
                <a:schemeClr val="dk2"/>
              </a:solidFill>
            </a:endParaRPr>
          </a:p>
        </p:txBody>
      </p:sp>
      <p:pic>
        <p:nvPicPr>
          <p:cNvPr id="622" name="Google Shape;622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0250" y="2670129"/>
            <a:ext cx="1190806" cy="83539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3600000" dist="57150">
              <a:srgbClr val="000000">
                <a:alpha val="48000"/>
              </a:srgbClr>
            </a:outerShdw>
          </a:effectLst>
        </p:spPr>
      </p:pic>
      <p:sp>
        <p:nvSpPr>
          <p:cNvPr id="623" name="Google Shape;623;p49"/>
          <p:cNvSpPr/>
          <p:nvPr/>
        </p:nvSpPr>
        <p:spPr>
          <a:xfrm rot="2362">
            <a:off x="1836145" y="3283644"/>
            <a:ext cx="873300" cy="162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4" name="Google Shape;624;p49"/>
          <p:cNvSpPr txBox="1"/>
          <p:nvPr>
            <p:ph idx="1" type="body"/>
          </p:nvPr>
        </p:nvSpPr>
        <p:spPr>
          <a:xfrm>
            <a:off x="1885605" y="3371836"/>
            <a:ext cx="774300" cy="2943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700">
                <a:solidFill>
                  <a:schemeClr val="lt1"/>
                </a:solidFill>
              </a:rPr>
              <a:t>filter</a:t>
            </a:r>
            <a:endParaRPr sz="700">
              <a:solidFill>
                <a:schemeClr val="lt1"/>
              </a:solidFill>
            </a:endParaRPr>
          </a:p>
        </p:txBody>
      </p:sp>
      <p:sp>
        <p:nvSpPr>
          <p:cNvPr id="625" name="Google Shape;625;p49"/>
          <p:cNvSpPr txBox="1"/>
          <p:nvPr>
            <p:ph idx="1" type="body"/>
          </p:nvPr>
        </p:nvSpPr>
        <p:spPr>
          <a:xfrm>
            <a:off x="2776096" y="3622795"/>
            <a:ext cx="900900" cy="4968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Relevant posts</a:t>
            </a:r>
            <a:endParaRPr sz="1000">
              <a:solidFill>
                <a:schemeClr val="dk2"/>
              </a:solidFill>
            </a:endParaRPr>
          </a:p>
        </p:txBody>
      </p:sp>
      <p:pic>
        <p:nvPicPr>
          <p:cNvPr id="626" name="Google Shape;626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42265" y="3008804"/>
            <a:ext cx="686320" cy="48147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3600000" dist="57150">
              <a:srgbClr val="000000">
                <a:alpha val="48000"/>
              </a:srgbClr>
            </a:outerShdw>
          </a:effectLst>
        </p:spPr>
      </p:pic>
      <p:pic>
        <p:nvPicPr>
          <p:cNvPr id="627" name="Google Shape;627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42282" y="3134784"/>
            <a:ext cx="465492" cy="401587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628" name="Google Shape;628;p49"/>
          <p:cNvSpPr/>
          <p:nvPr/>
        </p:nvSpPr>
        <p:spPr>
          <a:xfrm rot="2362">
            <a:off x="3710767" y="3283644"/>
            <a:ext cx="873300" cy="162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9" name="Google Shape;629;p49"/>
          <p:cNvSpPr txBox="1"/>
          <p:nvPr>
            <p:ph idx="1" type="body"/>
          </p:nvPr>
        </p:nvSpPr>
        <p:spPr>
          <a:xfrm>
            <a:off x="3760226" y="3371836"/>
            <a:ext cx="774300" cy="2943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700">
                <a:solidFill>
                  <a:schemeClr val="lt1"/>
                </a:solidFill>
              </a:rPr>
              <a:t>score</a:t>
            </a:r>
            <a:endParaRPr sz="700">
              <a:solidFill>
                <a:schemeClr val="lt1"/>
              </a:solidFill>
            </a:endParaRPr>
          </a:p>
        </p:txBody>
      </p:sp>
      <p:sp>
        <p:nvSpPr>
          <p:cNvPr id="630" name="Google Shape;630;p49"/>
          <p:cNvSpPr txBox="1"/>
          <p:nvPr>
            <p:ph idx="1" type="body"/>
          </p:nvPr>
        </p:nvSpPr>
        <p:spPr>
          <a:xfrm>
            <a:off x="4687178" y="2924827"/>
            <a:ext cx="1114800" cy="880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Average hourly Twitter sentiments score</a:t>
            </a:r>
            <a:endParaRPr sz="1000">
              <a:solidFill>
                <a:schemeClr val="dk2"/>
              </a:solidFill>
            </a:endParaRPr>
          </a:p>
        </p:txBody>
      </p:sp>
      <p:sp>
        <p:nvSpPr>
          <p:cNvPr id="631" name="Google Shape;631;p49"/>
          <p:cNvSpPr txBox="1"/>
          <p:nvPr>
            <p:ph idx="1" type="body"/>
          </p:nvPr>
        </p:nvSpPr>
        <p:spPr>
          <a:xfrm>
            <a:off x="3336077" y="2003712"/>
            <a:ext cx="1499400" cy="2943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rgbClr val="000000"/>
                </a:solidFill>
              </a:rPr>
              <a:t>Sentiment Analysis</a:t>
            </a:r>
            <a:endParaRPr sz="1200">
              <a:solidFill>
                <a:srgbClr val="000000"/>
              </a:solidFill>
            </a:endParaRPr>
          </a:p>
        </p:txBody>
      </p:sp>
      <p:sp>
        <p:nvSpPr>
          <p:cNvPr id="632" name="Google Shape;632;p49"/>
          <p:cNvSpPr txBox="1"/>
          <p:nvPr>
            <p:ph idx="1" type="body"/>
          </p:nvPr>
        </p:nvSpPr>
        <p:spPr>
          <a:xfrm>
            <a:off x="7427613" y="3757625"/>
            <a:ext cx="1327500" cy="7920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2"/>
                </a:solidFill>
              </a:rPr>
              <a:t>Crypto prices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633" name="Google Shape;633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26375" y="2003753"/>
            <a:ext cx="1929974" cy="180172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634" name="Google Shape;634;p49"/>
          <p:cNvSpPr/>
          <p:nvPr/>
        </p:nvSpPr>
        <p:spPr>
          <a:xfrm rot="3205">
            <a:off x="5912285" y="3216975"/>
            <a:ext cx="1287001" cy="259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5" name="Google Shape;635;p49"/>
          <p:cNvSpPr txBox="1"/>
          <p:nvPr>
            <p:ph idx="1" type="body"/>
          </p:nvPr>
        </p:nvSpPr>
        <p:spPr>
          <a:xfrm>
            <a:off x="5985164" y="3007574"/>
            <a:ext cx="1141200" cy="4695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100">
                <a:solidFill>
                  <a:schemeClr val="dk2"/>
                </a:solidFill>
              </a:rPr>
              <a:t>compare</a:t>
            </a:r>
            <a:endParaRPr sz="1100">
              <a:solidFill>
                <a:schemeClr val="dk2"/>
              </a:solidFill>
            </a:endParaRPr>
          </a:p>
        </p:txBody>
      </p:sp>
      <p:cxnSp>
        <p:nvCxnSpPr>
          <p:cNvPr id="636" name="Google Shape;636;p49"/>
          <p:cNvCxnSpPr/>
          <p:nvPr/>
        </p:nvCxnSpPr>
        <p:spPr>
          <a:xfrm>
            <a:off x="4835477" y="2213237"/>
            <a:ext cx="1077300" cy="4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637" name="Google Shape;637;p49"/>
          <p:cNvCxnSpPr/>
          <p:nvPr/>
        </p:nvCxnSpPr>
        <p:spPr>
          <a:xfrm flipH="1">
            <a:off x="2200577" y="2213237"/>
            <a:ext cx="1135500" cy="4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5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There is correlation/association between Twitter sentiments and crypto prices!</a:t>
            </a:r>
            <a:endParaRPr/>
          </a:p>
        </p:txBody>
      </p:sp>
      <p:sp>
        <p:nvSpPr>
          <p:cNvPr id="643" name="Google Shape;643;p50"/>
          <p:cNvSpPr txBox="1"/>
          <p:nvPr>
            <p:ph type="title"/>
          </p:nvPr>
        </p:nvSpPr>
        <p:spPr>
          <a:xfrm>
            <a:off x="103125" y="107300"/>
            <a:ext cx="836100" cy="25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Roboto Light"/>
                <a:ea typeface="Roboto Light"/>
                <a:cs typeface="Roboto Light"/>
                <a:sym typeface="Roboto Light"/>
              </a:rPr>
              <a:t>Problem</a:t>
            </a:r>
            <a:endParaRPr sz="13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644" name="Google Shape;644;p50"/>
          <p:cNvSpPr txBox="1"/>
          <p:nvPr>
            <p:ph type="title"/>
          </p:nvPr>
        </p:nvSpPr>
        <p:spPr>
          <a:xfrm>
            <a:off x="3101888" y="107300"/>
            <a:ext cx="836100" cy="25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Roboto Light"/>
                <a:ea typeface="Roboto Light"/>
                <a:cs typeface="Roboto Light"/>
                <a:sym typeface="Roboto Light"/>
              </a:rPr>
              <a:t>Solution</a:t>
            </a:r>
            <a:endParaRPr sz="13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645" name="Google Shape;645;p50"/>
          <p:cNvSpPr/>
          <p:nvPr/>
        </p:nvSpPr>
        <p:spPr>
          <a:xfrm>
            <a:off x="885575" y="116300"/>
            <a:ext cx="2209500" cy="1251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6" name="Google Shape;646;p50"/>
          <p:cNvSpPr/>
          <p:nvPr/>
        </p:nvSpPr>
        <p:spPr>
          <a:xfrm>
            <a:off x="3855400" y="116300"/>
            <a:ext cx="2656800" cy="1251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7" name="Google Shape;647;p50"/>
          <p:cNvSpPr/>
          <p:nvPr/>
        </p:nvSpPr>
        <p:spPr>
          <a:xfrm>
            <a:off x="876625" y="116350"/>
            <a:ext cx="2209500" cy="125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8" name="Google Shape;648;p50"/>
          <p:cNvSpPr/>
          <p:nvPr/>
        </p:nvSpPr>
        <p:spPr>
          <a:xfrm>
            <a:off x="3855400" y="116350"/>
            <a:ext cx="295200" cy="125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9" name="Google Shape;649;p50"/>
          <p:cNvSpPr txBox="1"/>
          <p:nvPr>
            <p:ph idx="1" type="body"/>
          </p:nvPr>
        </p:nvSpPr>
        <p:spPr>
          <a:xfrm>
            <a:off x="1822100" y="3836050"/>
            <a:ext cx="1327500" cy="7920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2"/>
                </a:solidFill>
              </a:rPr>
              <a:t>Twitter sentiments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650" name="Google Shape;650;p50"/>
          <p:cNvSpPr/>
          <p:nvPr/>
        </p:nvSpPr>
        <p:spPr>
          <a:xfrm rot="3205">
            <a:off x="3779310" y="3176375"/>
            <a:ext cx="1287001" cy="259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1" name="Google Shape;651;p50"/>
          <p:cNvSpPr txBox="1"/>
          <p:nvPr>
            <p:ph idx="1" type="body"/>
          </p:nvPr>
        </p:nvSpPr>
        <p:spPr>
          <a:xfrm>
            <a:off x="5751325" y="3836050"/>
            <a:ext cx="1327500" cy="7920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2"/>
                </a:solidFill>
              </a:rPr>
              <a:t>Crypto prices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652" name="Google Shape;652;p50"/>
          <p:cNvSpPr/>
          <p:nvPr/>
        </p:nvSpPr>
        <p:spPr>
          <a:xfrm rot="-10796795">
            <a:off x="3676660" y="3176375"/>
            <a:ext cx="1287001" cy="259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53" name="Google Shape;653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8532" y="2223537"/>
            <a:ext cx="1754650" cy="13320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3600000" dist="57150">
              <a:srgbClr val="000000">
                <a:alpha val="48000"/>
              </a:srgbClr>
            </a:outerShdw>
          </a:effectLst>
        </p:spPr>
      </p:pic>
      <p:pic>
        <p:nvPicPr>
          <p:cNvPr id="654" name="Google Shape;654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65675" y="2003689"/>
            <a:ext cx="1962751" cy="183234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655" name="Google Shape;655;p50"/>
          <p:cNvSpPr txBox="1"/>
          <p:nvPr>
            <p:ph idx="1" type="body"/>
          </p:nvPr>
        </p:nvSpPr>
        <p:spPr>
          <a:xfrm>
            <a:off x="3793814" y="2966974"/>
            <a:ext cx="1141200" cy="4695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100">
                <a:solidFill>
                  <a:schemeClr val="dk2"/>
                </a:solidFill>
              </a:rPr>
              <a:t>correlation!</a:t>
            </a:r>
            <a:endParaRPr sz="1100">
              <a:solidFill>
                <a:schemeClr val="dk2"/>
              </a:solidFill>
            </a:endParaRPr>
          </a:p>
        </p:txBody>
      </p:sp>
      <p:sp>
        <p:nvSpPr>
          <p:cNvPr id="656" name="Google Shape;656;p50"/>
          <p:cNvSpPr/>
          <p:nvPr/>
        </p:nvSpPr>
        <p:spPr>
          <a:xfrm>
            <a:off x="3855400" y="116350"/>
            <a:ext cx="2334600" cy="125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51"/>
          <p:cNvSpPr txBox="1"/>
          <p:nvPr>
            <p:ph idx="1" type="body"/>
          </p:nvPr>
        </p:nvSpPr>
        <p:spPr>
          <a:xfrm>
            <a:off x="2779101" y="3685549"/>
            <a:ext cx="1141200" cy="4695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100">
                <a:solidFill>
                  <a:schemeClr val="dk2"/>
                </a:solidFill>
              </a:rPr>
              <a:t>2h</a:t>
            </a:r>
            <a:endParaRPr sz="1100">
              <a:solidFill>
                <a:schemeClr val="dk2"/>
              </a:solidFill>
            </a:endParaRPr>
          </a:p>
        </p:txBody>
      </p:sp>
      <p:sp>
        <p:nvSpPr>
          <p:cNvPr id="662" name="Google Shape;662;p5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There is correlation/association between Twitter sentiments and crypto prices!</a:t>
            </a:r>
            <a:endParaRPr/>
          </a:p>
        </p:txBody>
      </p:sp>
      <p:sp>
        <p:nvSpPr>
          <p:cNvPr id="663" name="Google Shape;663;p51"/>
          <p:cNvSpPr txBox="1"/>
          <p:nvPr>
            <p:ph type="title"/>
          </p:nvPr>
        </p:nvSpPr>
        <p:spPr>
          <a:xfrm>
            <a:off x="103125" y="107300"/>
            <a:ext cx="836100" cy="25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Roboto Light"/>
                <a:ea typeface="Roboto Light"/>
                <a:cs typeface="Roboto Light"/>
                <a:sym typeface="Roboto Light"/>
              </a:rPr>
              <a:t>Problem</a:t>
            </a:r>
            <a:endParaRPr sz="13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664" name="Google Shape;664;p51"/>
          <p:cNvSpPr txBox="1"/>
          <p:nvPr>
            <p:ph type="title"/>
          </p:nvPr>
        </p:nvSpPr>
        <p:spPr>
          <a:xfrm>
            <a:off x="3101888" y="107300"/>
            <a:ext cx="836100" cy="25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Roboto Light"/>
                <a:ea typeface="Roboto Light"/>
                <a:cs typeface="Roboto Light"/>
                <a:sym typeface="Roboto Light"/>
              </a:rPr>
              <a:t>Solution</a:t>
            </a:r>
            <a:endParaRPr sz="13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665" name="Google Shape;665;p51"/>
          <p:cNvSpPr/>
          <p:nvPr/>
        </p:nvSpPr>
        <p:spPr>
          <a:xfrm>
            <a:off x="885575" y="116300"/>
            <a:ext cx="2209500" cy="1251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6" name="Google Shape;666;p51"/>
          <p:cNvSpPr/>
          <p:nvPr/>
        </p:nvSpPr>
        <p:spPr>
          <a:xfrm>
            <a:off x="3855400" y="116300"/>
            <a:ext cx="2656800" cy="1251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7" name="Google Shape;667;p51"/>
          <p:cNvSpPr/>
          <p:nvPr/>
        </p:nvSpPr>
        <p:spPr>
          <a:xfrm>
            <a:off x="876625" y="116350"/>
            <a:ext cx="2209500" cy="125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8" name="Google Shape;668;p51"/>
          <p:cNvSpPr/>
          <p:nvPr/>
        </p:nvSpPr>
        <p:spPr>
          <a:xfrm>
            <a:off x="3855400" y="116350"/>
            <a:ext cx="295200" cy="125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69" name="Google Shape;669;p51"/>
          <p:cNvCxnSpPr/>
          <p:nvPr/>
        </p:nvCxnSpPr>
        <p:spPr>
          <a:xfrm flipH="1" rot="10800000">
            <a:off x="1360275" y="1912775"/>
            <a:ext cx="17100" cy="2550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70" name="Google Shape;670;p51"/>
          <p:cNvCxnSpPr/>
          <p:nvPr/>
        </p:nvCxnSpPr>
        <p:spPr>
          <a:xfrm flipH="1" rot="10800000">
            <a:off x="1360275" y="3685675"/>
            <a:ext cx="4692900" cy="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71" name="Google Shape;671;p51"/>
          <p:cNvCxnSpPr/>
          <p:nvPr/>
        </p:nvCxnSpPr>
        <p:spPr>
          <a:xfrm>
            <a:off x="6563300" y="2184925"/>
            <a:ext cx="459000" cy="171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2" name="Google Shape;672;p51"/>
          <p:cNvCxnSpPr/>
          <p:nvPr/>
        </p:nvCxnSpPr>
        <p:spPr>
          <a:xfrm>
            <a:off x="6563300" y="2694925"/>
            <a:ext cx="450600" cy="0"/>
          </a:xfrm>
          <a:prstGeom prst="straightConnector1">
            <a:avLst/>
          </a:prstGeom>
          <a:noFill/>
          <a:ln cap="flat" cmpd="sng" w="28575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3" name="Google Shape;673;p51"/>
          <p:cNvSpPr txBox="1"/>
          <p:nvPr>
            <p:ph idx="1" type="body"/>
          </p:nvPr>
        </p:nvSpPr>
        <p:spPr>
          <a:xfrm>
            <a:off x="6867864" y="2021349"/>
            <a:ext cx="1141200" cy="4695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100">
                <a:solidFill>
                  <a:schemeClr val="dk2"/>
                </a:solidFill>
              </a:rPr>
              <a:t>prices</a:t>
            </a:r>
            <a:endParaRPr sz="1100">
              <a:solidFill>
                <a:schemeClr val="dk2"/>
              </a:solidFill>
            </a:endParaRPr>
          </a:p>
        </p:txBody>
      </p:sp>
      <p:sp>
        <p:nvSpPr>
          <p:cNvPr id="674" name="Google Shape;674;p51"/>
          <p:cNvSpPr txBox="1"/>
          <p:nvPr>
            <p:ph idx="1" type="body"/>
          </p:nvPr>
        </p:nvSpPr>
        <p:spPr>
          <a:xfrm>
            <a:off x="6867864" y="2503599"/>
            <a:ext cx="1141200" cy="4695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100">
                <a:solidFill>
                  <a:schemeClr val="dk2"/>
                </a:solidFill>
              </a:rPr>
              <a:t>sentiments</a:t>
            </a:r>
            <a:endParaRPr sz="1100">
              <a:solidFill>
                <a:schemeClr val="dk2"/>
              </a:solidFill>
            </a:endParaRPr>
          </a:p>
        </p:txBody>
      </p:sp>
      <p:sp>
        <p:nvSpPr>
          <p:cNvPr id="675" name="Google Shape;675;p51"/>
          <p:cNvSpPr txBox="1"/>
          <p:nvPr>
            <p:ph idx="1" type="body"/>
          </p:nvPr>
        </p:nvSpPr>
        <p:spPr>
          <a:xfrm>
            <a:off x="5735164" y="3507024"/>
            <a:ext cx="1141200" cy="4695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100">
                <a:solidFill>
                  <a:schemeClr val="dk2"/>
                </a:solidFill>
              </a:rPr>
              <a:t>time</a:t>
            </a:r>
            <a:endParaRPr sz="1100">
              <a:solidFill>
                <a:schemeClr val="dk2"/>
              </a:solidFill>
            </a:endParaRPr>
          </a:p>
        </p:txBody>
      </p:sp>
      <p:cxnSp>
        <p:nvCxnSpPr>
          <p:cNvPr id="676" name="Google Shape;676;p51"/>
          <p:cNvCxnSpPr/>
          <p:nvPr/>
        </p:nvCxnSpPr>
        <p:spPr>
          <a:xfrm>
            <a:off x="2286950" y="1793850"/>
            <a:ext cx="17100" cy="2661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677" name="Google Shape;677;p51"/>
          <p:cNvCxnSpPr/>
          <p:nvPr/>
        </p:nvCxnSpPr>
        <p:spPr>
          <a:xfrm>
            <a:off x="3332650" y="1793850"/>
            <a:ext cx="17100" cy="2661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678" name="Google Shape;678;p51"/>
          <p:cNvCxnSpPr/>
          <p:nvPr/>
        </p:nvCxnSpPr>
        <p:spPr>
          <a:xfrm>
            <a:off x="4327363" y="1793850"/>
            <a:ext cx="17100" cy="2661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679" name="Google Shape;679;p51"/>
          <p:cNvSpPr txBox="1"/>
          <p:nvPr>
            <p:ph idx="1" type="body"/>
          </p:nvPr>
        </p:nvSpPr>
        <p:spPr>
          <a:xfrm>
            <a:off x="1733401" y="3685549"/>
            <a:ext cx="1141200" cy="4695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100">
                <a:solidFill>
                  <a:schemeClr val="dk2"/>
                </a:solidFill>
              </a:rPr>
              <a:t>1h</a:t>
            </a:r>
            <a:endParaRPr sz="1100">
              <a:solidFill>
                <a:schemeClr val="dk2"/>
              </a:solidFill>
            </a:endParaRPr>
          </a:p>
        </p:txBody>
      </p:sp>
      <p:sp>
        <p:nvSpPr>
          <p:cNvPr id="680" name="Google Shape;680;p51"/>
          <p:cNvSpPr txBox="1"/>
          <p:nvPr>
            <p:ph idx="1" type="body"/>
          </p:nvPr>
        </p:nvSpPr>
        <p:spPr>
          <a:xfrm>
            <a:off x="3824801" y="3685549"/>
            <a:ext cx="1141200" cy="4695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100">
                <a:solidFill>
                  <a:schemeClr val="dk2"/>
                </a:solidFill>
              </a:rPr>
              <a:t>3h</a:t>
            </a:r>
            <a:endParaRPr sz="1100">
              <a:solidFill>
                <a:schemeClr val="dk2"/>
              </a:solidFill>
            </a:endParaRPr>
          </a:p>
        </p:txBody>
      </p:sp>
      <p:sp>
        <p:nvSpPr>
          <p:cNvPr id="681" name="Google Shape;681;p51"/>
          <p:cNvSpPr txBox="1"/>
          <p:nvPr>
            <p:ph idx="1" type="body"/>
          </p:nvPr>
        </p:nvSpPr>
        <p:spPr>
          <a:xfrm>
            <a:off x="592189" y="4192274"/>
            <a:ext cx="1141200" cy="4695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100">
                <a:solidFill>
                  <a:schemeClr val="dk2"/>
                </a:solidFill>
              </a:rPr>
              <a:t>-ve</a:t>
            </a:r>
            <a:endParaRPr sz="1100">
              <a:solidFill>
                <a:schemeClr val="dk2"/>
              </a:solidFill>
            </a:endParaRPr>
          </a:p>
        </p:txBody>
      </p:sp>
      <p:sp>
        <p:nvSpPr>
          <p:cNvPr id="682" name="Google Shape;682;p51"/>
          <p:cNvSpPr txBox="1"/>
          <p:nvPr>
            <p:ph idx="1" type="body"/>
          </p:nvPr>
        </p:nvSpPr>
        <p:spPr>
          <a:xfrm>
            <a:off x="592189" y="3178824"/>
            <a:ext cx="1141200" cy="4695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100">
                <a:solidFill>
                  <a:schemeClr val="dk2"/>
                </a:solidFill>
              </a:rPr>
              <a:t>+ve</a:t>
            </a:r>
            <a:endParaRPr sz="1100">
              <a:solidFill>
                <a:schemeClr val="dk2"/>
              </a:solidFill>
            </a:endParaRPr>
          </a:p>
        </p:txBody>
      </p:sp>
      <p:sp>
        <p:nvSpPr>
          <p:cNvPr id="683" name="Google Shape;683;p51"/>
          <p:cNvSpPr/>
          <p:nvPr/>
        </p:nvSpPr>
        <p:spPr>
          <a:xfrm>
            <a:off x="3855400" y="116350"/>
            <a:ext cx="2567400" cy="125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6"/>
          <p:cNvSpPr txBox="1"/>
          <p:nvPr>
            <p:ph type="title"/>
          </p:nvPr>
        </p:nvSpPr>
        <p:spPr>
          <a:xfrm>
            <a:off x="1166700" y="1210375"/>
            <a:ext cx="4158300" cy="30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Problem</a:t>
            </a:r>
            <a:endParaRPr sz="3000"/>
          </a:p>
        </p:txBody>
      </p:sp>
      <p:sp>
        <p:nvSpPr>
          <p:cNvPr id="99" name="Google Shape;99;p16"/>
          <p:cNvSpPr txBox="1"/>
          <p:nvPr>
            <p:ph type="title"/>
          </p:nvPr>
        </p:nvSpPr>
        <p:spPr>
          <a:xfrm>
            <a:off x="1166700" y="2652525"/>
            <a:ext cx="4158300" cy="36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Solution</a:t>
            </a:r>
            <a:endParaRPr sz="3000"/>
          </a:p>
        </p:txBody>
      </p:sp>
      <p:sp>
        <p:nvSpPr>
          <p:cNvPr id="100" name="Google Shape;100;p16"/>
          <p:cNvSpPr txBox="1"/>
          <p:nvPr>
            <p:ph type="title"/>
          </p:nvPr>
        </p:nvSpPr>
        <p:spPr>
          <a:xfrm>
            <a:off x="1166700" y="3293900"/>
            <a:ext cx="4158300" cy="30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Discussion</a:t>
            </a:r>
            <a:endParaRPr sz="3000"/>
          </a:p>
        </p:txBody>
      </p:sp>
      <p:sp>
        <p:nvSpPr>
          <p:cNvPr id="101" name="Google Shape;101;p16"/>
          <p:cNvSpPr txBox="1"/>
          <p:nvPr>
            <p:ph type="title"/>
          </p:nvPr>
        </p:nvSpPr>
        <p:spPr>
          <a:xfrm>
            <a:off x="599675" y="2682525"/>
            <a:ext cx="321900" cy="308700"/>
          </a:xfrm>
          <a:prstGeom prst="rect">
            <a:avLst/>
          </a:prstGeom>
          <a:solidFill>
            <a:schemeClr val="accent4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</a:rPr>
              <a:t>2</a:t>
            </a:r>
            <a:endParaRPr b="1" sz="2000">
              <a:solidFill>
                <a:schemeClr val="dk1"/>
              </a:solidFill>
            </a:endParaRPr>
          </a:p>
        </p:txBody>
      </p:sp>
      <p:sp>
        <p:nvSpPr>
          <p:cNvPr id="102" name="Google Shape;102;p16"/>
          <p:cNvSpPr txBox="1"/>
          <p:nvPr>
            <p:ph type="title"/>
          </p:nvPr>
        </p:nvSpPr>
        <p:spPr>
          <a:xfrm>
            <a:off x="599675" y="1210375"/>
            <a:ext cx="321900" cy="308700"/>
          </a:xfrm>
          <a:prstGeom prst="rect">
            <a:avLst/>
          </a:prstGeom>
          <a:solidFill>
            <a:schemeClr val="accent4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</a:rPr>
              <a:t>1</a:t>
            </a:r>
            <a:endParaRPr b="1" sz="2000">
              <a:solidFill>
                <a:schemeClr val="dk1"/>
              </a:solidFill>
            </a:endParaRPr>
          </a:p>
        </p:txBody>
      </p:sp>
      <p:sp>
        <p:nvSpPr>
          <p:cNvPr id="103" name="Google Shape;103;p16"/>
          <p:cNvSpPr txBox="1"/>
          <p:nvPr>
            <p:ph type="title"/>
          </p:nvPr>
        </p:nvSpPr>
        <p:spPr>
          <a:xfrm>
            <a:off x="599675" y="3293900"/>
            <a:ext cx="321900" cy="308700"/>
          </a:xfrm>
          <a:prstGeom prst="rect">
            <a:avLst/>
          </a:prstGeom>
          <a:solidFill>
            <a:schemeClr val="accent4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</a:rPr>
              <a:t>3</a:t>
            </a:r>
            <a:endParaRPr b="1" sz="2000">
              <a:solidFill>
                <a:schemeClr val="dk1"/>
              </a:solidFill>
            </a:endParaRPr>
          </a:p>
        </p:txBody>
      </p:sp>
      <p:grpSp>
        <p:nvGrpSpPr>
          <p:cNvPr id="104" name="Google Shape;104;p16"/>
          <p:cNvGrpSpPr/>
          <p:nvPr/>
        </p:nvGrpSpPr>
        <p:grpSpPr>
          <a:xfrm>
            <a:off x="5855950" y="2682533"/>
            <a:ext cx="3288056" cy="2457797"/>
            <a:chOff x="6569975" y="3169049"/>
            <a:chExt cx="1811701" cy="1450627"/>
          </a:xfrm>
        </p:grpSpPr>
        <p:pic>
          <p:nvPicPr>
            <p:cNvPr id="105" name="Google Shape;105;p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569975" y="3169049"/>
              <a:ext cx="1489650" cy="121135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3600000" dist="57150">
                <a:srgbClr val="000000">
                  <a:alpha val="48000"/>
                </a:srgbClr>
              </a:outerShdw>
            </a:effectLst>
          </p:spPr>
        </p:pic>
        <p:pic>
          <p:nvPicPr>
            <p:cNvPr id="106" name="Google Shape;106;p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324625" y="3562625"/>
              <a:ext cx="1057051" cy="1057051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</p:grpSp>
      <p:sp>
        <p:nvSpPr>
          <p:cNvPr id="107" name="Google Shape;107;p16"/>
          <p:cNvSpPr txBox="1"/>
          <p:nvPr>
            <p:ph type="title"/>
          </p:nvPr>
        </p:nvSpPr>
        <p:spPr>
          <a:xfrm>
            <a:off x="1166700" y="1899500"/>
            <a:ext cx="6606600" cy="30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Roboto Light"/>
              <a:buChar char="●"/>
            </a:pPr>
            <a:r>
              <a:rPr lang="en" sz="2100">
                <a:latin typeface="Roboto Light"/>
                <a:ea typeface="Roboto Light"/>
                <a:cs typeface="Roboto Light"/>
                <a:sym typeface="Roboto Light"/>
              </a:rPr>
              <a:t>What is cryptocurrency?</a:t>
            </a:r>
            <a:endParaRPr sz="21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Roboto Light"/>
              <a:buChar char="●"/>
            </a:pPr>
            <a:r>
              <a:rPr lang="en" sz="2100">
                <a:latin typeface="Roboto Light"/>
                <a:ea typeface="Roboto Light"/>
                <a:cs typeface="Roboto Light"/>
                <a:sym typeface="Roboto Light"/>
              </a:rPr>
              <a:t>Crypto’s volatility</a:t>
            </a:r>
            <a:endParaRPr sz="21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Roboto Light"/>
              <a:buChar char="●"/>
            </a:pPr>
            <a:r>
              <a:rPr lang="en" sz="2100">
                <a:latin typeface="Roboto Light"/>
                <a:ea typeface="Roboto Light"/>
                <a:cs typeface="Roboto Light"/>
                <a:sym typeface="Roboto Light"/>
              </a:rPr>
              <a:t>Limitations of past studies</a:t>
            </a:r>
            <a:endParaRPr sz="21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08" name="Google Shape;108;p16"/>
          <p:cNvSpPr txBox="1"/>
          <p:nvPr>
            <p:ph type="title"/>
          </p:nvPr>
        </p:nvSpPr>
        <p:spPr>
          <a:xfrm>
            <a:off x="103125" y="31100"/>
            <a:ext cx="8361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Roboto Light"/>
                <a:ea typeface="Roboto Light"/>
                <a:cs typeface="Roboto Light"/>
                <a:sym typeface="Roboto Light"/>
              </a:rPr>
              <a:t>Problem</a:t>
            </a:r>
            <a:endParaRPr sz="13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09" name="Google Shape;109;p16"/>
          <p:cNvSpPr/>
          <p:nvPr/>
        </p:nvSpPr>
        <p:spPr>
          <a:xfrm>
            <a:off x="885575" y="116300"/>
            <a:ext cx="2209500" cy="1251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52"/>
          <p:cNvSpPr txBox="1"/>
          <p:nvPr>
            <p:ph idx="1" type="body"/>
          </p:nvPr>
        </p:nvSpPr>
        <p:spPr>
          <a:xfrm>
            <a:off x="2779101" y="3685549"/>
            <a:ext cx="1141200" cy="4695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100">
                <a:solidFill>
                  <a:schemeClr val="dk2"/>
                </a:solidFill>
              </a:rPr>
              <a:t>2h</a:t>
            </a:r>
            <a:endParaRPr sz="1100">
              <a:solidFill>
                <a:schemeClr val="dk2"/>
              </a:solidFill>
            </a:endParaRPr>
          </a:p>
        </p:txBody>
      </p:sp>
      <p:sp>
        <p:nvSpPr>
          <p:cNvPr id="689" name="Google Shape;689;p52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Twitter has the power to predict cryptocurrency prices!</a:t>
            </a:r>
            <a:endParaRPr/>
          </a:p>
        </p:txBody>
      </p:sp>
      <p:sp>
        <p:nvSpPr>
          <p:cNvPr id="690" name="Google Shape;690;p52"/>
          <p:cNvSpPr txBox="1"/>
          <p:nvPr>
            <p:ph type="title"/>
          </p:nvPr>
        </p:nvSpPr>
        <p:spPr>
          <a:xfrm>
            <a:off x="103125" y="107300"/>
            <a:ext cx="836100" cy="25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Roboto Light"/>
                <a:ea typeface="Roboto Light"/>
                <a:cs typeface="Roboto Light"/>
                <a:sym typeface="Roboto Light"/>
              </a:rPr>
              <a:t>Problem</a:t>
            </a:r>
            <a:endParaRPr sz="13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691" name="Google Shape;691;p52"/>
          <p:cNvSpPr txBox="1"/>
          <p:nvPr>
            <p:ph type="title"/>
          </p:nvPr>
        </p:nvSpPr>
        <p:spPr>
          <a:xfrm>
            <a:off x="3101888" y="107300"/>
            <a:ext cx="836100" cy="25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Roboto Light"/>
                <a:ea typeface="Roboto Light"/>
                <a:cs typeface="Roboto Light"/>
                <a:sym typeface="Roboto Light"/>
              </a:rPr>
              <a:t>Solution</a:t>
            </a:r>
            <a:endParaRPr sz="13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692" name="Google Shape;692;p52"/>
          <p:cNvSpPr/>
          <p:nvPr/>
        </p:nvSpPr>
        <p:spPr>
          <a:xfrm>
            <a:off x="885575" y="116300"/>
            <a:ext cx="2209500" cy="1251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3" name="Google Shape;693;p52"/>
          <p:cNvSpPr/>
          <p:nvPr/>
        </p:nvSpPr>
        <p:spPr>
          <a:xfrm>
            <a:off x="3855400" y="116300"/>
            <a:ext cx="2656800" cy="1251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4" name="Google Shape;694;p52"/>
          <p:cNvSpPr/>
          <p:nvPr/>
        </p:nvSpPr>
        <p:spPr>
          <a:xfrm>
            <a:off x="876625" y="116350"/>
            <a:ext cx="2209500" cy="125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5" name="Google Shape;695;p52"/>
          <p:cNvSpPr/>
          <p:nvPr/>
        </p:nvSpPr>
        <p:spPr>
          <a:xfrm>
            <a:off x="3855400" y="116350"/>
            <a:ext cx="295200" cy="125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96" name="Google Shape;696;p52"/>
          <p:cNvCxnSpPr/>
          <p:nvPr/>
        </p:nvCxnSpPr>
        <p:spPr>
          <a:xfrm flipH="1" rot="10800000">
            <a:off x="1360275" y="1912775"/>
            <a:ext cx="17100" cy="2550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97" name="Google Shape;697;p52"/>
          <p:cNvCxnSpPr/>
          <p:nvPr/>
        </p:nvCxnSpPr>
        <p:spPr>
          <a:xfrm flipH="1" rot="10800000">
            <a:off x="1360275" y="3685675"/>
            <a:ext cx="4692900" cy="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98" name="Google Shape;698;p52"/>
          <p:cNvCxnSpPr/>
          <p:nvPr/>
        </p:nvCxnSpPr>
        <p:spPr>
          <a:xfrm flipH="1" rot="10800000">
            <a:off x="1404400" y="2490950"/>
            <a:ext cx="891300" cy="3894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99" name="Google Shape;699;p52"/>
          <p:cNvCxnSpPr/>
          <p:nvPr/>
        </p:nvCxnSpPr>
        <p:spPr>
          <a:xfrm>
            <a:off x="2295575" y="2503600"/>
            <a:ext cx="1079700" cy="8673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00" name="Google Shape;700;p52"/>
          <p:cNvCxnSpPr/>
          <p:nvPr/>
        </p:nvCxnSpPr>
        <p:spPr>
          <a:xfrm flipH="1" rot="10800000">
            <a:off x="3375275" y="2701600"/>
            <a:ext cx="945300" cy="6693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01" name="Google Shape;701;p52"/>
          <p:cNvCxnSpPr/>
          <p:nvPr/>
        </p:nvCxnSpPr>
        <p:spPr>
          <a:xfrm flipH="1" rot="10800000">
            <a:off x="4338425" y="1963800"/>
            <a:ext cx="635100" cy="7287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02" name="Google Shape;702;p52"/>
          <p:cNvCxnSpPr/>
          <p:nvPr/>
        </p:nvCxnSpPr>
        <p:spPr>
          <a:xfrm flipH="1" rot="10800000">
            <a:off x="1360275" y="3139925"/>
            <a:ext cx="929700" cy="1136400"/>
          </a:xfrm>
          <a:prstGeom prst="straightConnector1">
            <a:avLst/>
          </a:prstGeom>
          <a:noFill/>
          <a:ln cap="flat" cmpd="sng" w="28575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03" name="Google Shape;703;p52"/>
          <p:cNvCxnSpPr/>
          <p:nvPr/>
        </p:nvCxnSpPr>
        <p:spPr>
          <a:xfrm>
            <a:off x="2298925" y="3139775"/>
            <a:ext cx="1008300" cy="949500"/>
          </a:xfrm>
          <a:prstGeom prst="straightConnector1">
            <a:avLst/>
          </a:prstGeom>
          <a:noFill/>
          <a:ln cap="flat" cmpd="sng" w="28575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04" name="Google Shape;704;p52"/>
          <p:cNvCxnSpPr/>
          <p:nvPr/>
        </p:nvCxnSpPr>
        <p:spPr>
          <a:xfrm flipH="1" rot="10800000">
            <a:off x="3315650" y="3264900"/>
            <a:ext cx="1013700" cy="849900"/>
          </a:xfrm>
          <a:prstGeom prst="straightConnector1">
            <a:avLst/>
          </a:prstGeom>
          <a:noFill/>
          <a:ln cap="flat" cmpd="sng" w="28575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05" name="Google Shape;705;p52"/>
          <p:cNvCxnSpPr/>
          <p:nvPr/>
        </p:nvCxnSpPr>
        <p:spPr>
          <a:xfrm flipH="1" rot="10800000">
            <a:off x="4356325" y="3246050"/>
            <a:ext cx="991200" cy="27900"/>
          </a:xfrm>
          <a:prstGeom prst="straightConnector1">
            <a:avLst/>
          </a:prstGeom>
          <a:noFill/>
          <a:ln cap="flat" cmpd="sng" w="28575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06" name="Google Shape;706;p52"/>
          <p:cNvCxnSpPr/>
          <p:nvPr/>
        </p:nvCxnSpPr>
        <p:spPr>
          <a:xfrm>
            <a:off x="6563300" y="2184925"/>
            <a:ext cx="459000" cy="171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07" name="Google Shape;707;p52"/>
          <p:cNvCxnSpPr/>
          <p:nvPr/>
        </p:nvCxnSpPr>
        <p:spPr>
          <a:xfrm>
            <a:off x="6563300" y="2694925"/>
            <a:ext cx="450600" cy="0"/>
          </a:xfrm>
          <a:prstGeom prst="straightConnector1">
            <a:avLst/>
          </a:prstGeom>
          <a:noFill/>
          <a:ln cap="flat" cmpd="sng" w="28575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8" name="Google Shape;708;p52"/>
          <p:cNvSpPr txBox="1"/>
          <p:nvPr>
            <p:ph idx="1" type="body"/>
          </p:nvPr>
        </p:nvSpPr>
        <p:spPr>
          <a:xfrm>
            <a:off x="6867864" y="2021349"/>
            <a:ext cx="1141200" cy="4695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100">
                <a:solidFill>
                  <a:schemeClr val="dk2"/>
                </a:solidFill>
              </a:rPr>
              <a:t>prices</a:t>
            </a:r>
            <a:endParaRPr sz="1100">
              <a:solidFill>
                <a:schemeClr val="dk2"/>
              </a:solidFill>
            </a:endParaRPr>
          </a:p>
        </p:txBody>
      </p:sp>
      <p:sp>
        <p:nvSpPr>
          <p:cNvPr id="709" name="Google Shape;709;p52"/>
          <p:cNvSpPr txBox="1"/>
          <p:nvPr>
            <p:ph idx="1" type="body"/>
          </p:nvPr>
        </p:nvSpPr>
        <p:spPr>
          <a:xfrm>
            <a:off x="6867864" y="2503599"/>
            <a:ext cx="1141200" cy="4695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100">
                <a:solidFill>
                  <a:schemeClr val="dk2"/>
                </a:solidFill>
              </a:rPr>
              <a:t>sentiments</a:t>
            </a:r>
            <a:endParaRPr sz="1100">
              <a:solidFill>
                <a:schemeClr val="dk2"/>
              </a:solidFill>
            </a:endParaRPr>
          </a:p>
        </p:txBody>
      </p:sp>
      <p:sp>
        <p:nvSpPr>
          <p:cNvPr id="710" name="Google Shape;710;p52"/>
          <p:cNvSpPr txBox="1"/>
          <p:nvPr>
            <p:ph idx="1" type="body"/>
          </p:nvPr>
        </p:nvSpPr>
        <p:spPr>
          <a:xfrm>
            <a:off x="5735164" y="3507024"/>
            <a:ext cx="1141200" cy="4695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100">
                <a:solidFill>
                  <a:schemeClr val="dk2"/>
                </a:solidFill>
              </a:rPr>
              <a:t>time</a:t>
            </a:r>
            <a:endParaRPr sz="1100">
              <a:solidFill>
                <a:schemeClr val="dk2"/>
              </a:solidFill>
            </a:endParaRPr>
          </a:p>
        </p:txBody>
      </p:sp>
      <p:cxnSp>
        <p:nvCxnSpPr>
          <p:cNvPr id="711" name="Google Shape;711;p52"/>
          <p:cNvCxnSpPr/>
          <p:nvPr/>
        </p:nvCxnSpPr>
        <p:spPr>
          <a:xfrm>
            <a:off x="2286950" y="1793850"/>
            <a:ext cx="17100" cy="2661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712" name="Google Shape;712;p52"/>
          <p:cNvCxnSpPr/>
          <p:nvPr/>
        </p:nvCxnSpPr>
        <p:spPr>
          <a:xfrm>
            <a:off x="3332650" y="1793850"/>
            <a:ext cx="17100" cy="2661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713" name="Google Shape;713;p52"/>
          <p:cNvCxnSpPr/>
          <p:nvPr/>
        </p:nvCxnSpPr>
        <p:spPr>
          <a:xfrm>
            <a:off x="4327363" y="1793850"/>
            <a:ext cx="17100" cy="2661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714" name="Google Shape;714;p52"/>
          <p:cNvSpPr txBox="1"/>
          <p:nvPr>
            <p:ph idx="1" type="body"/>
          </p:nvPr>
        </p:nvSpPr>
        <p:spPr>
          <a:xfrm>
            <a:off x="1733401" y="3685549"/>
            <a:ext cx="1141200" cy="4695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100">
                <a:solidFill>
                  <a:schemeClr val="dk2"/>
                </a:solidFill>
              </a:rPr>
              <a:t>1h</a:t>
            </a:r>
            <a:endParaRPr sz="1100">
              <a:solidFill>
                <a:schemeClr val="dk2"/>
              </a:solidFill>
            </a:endParaRPr>
          </a:p>
        </p:txBody>
      </p:sp>
      <p:sp>
        <p:nvSpPr>
          <p:cNvPr id="715" name="Google Shape;715;p52"/>
          <p:cNvSpPr txBox="1"/>
          <p:nvPr>
            <p:ph idx="1" type="body"/>
          </p:nvPr>
        </p:nvSpPr>
        <p:spPr>
          <a:xfrm>
            <a:off x="3824801" y="3685549"/>
            <a:ext cx="1141200" cy="4695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100">
                <a:solidFill>
                  <a:schemeClr val="dk2"/>
                </a:solidFill>
              </a:rPr>
              <a:t>3h</a:t>
            </a:r>
            <a:endParaRPr sz="1100">
              <a:solidFill>
                <a:schemeClr val="dk2"/>
              </a:solidFill>
            </a:endParaRPr>
          </a:p>
        </p:txBody>
      </p:sp>
      <p:sp>
        <p:nvSpPr>
          <p:cNvPr id="716" name="Google Shape;716;p52"/>
          <p:cNvSpPr txBox="1"/>
          <p:nvPr>
            <p:ph idx="1" type="body"/>
          </p:nvPr>
        </p:nvSpPr>
        <p:spPr>
          <a:xfrm>
            <a:off x="355589" y="3993874"/>
            <a:ext cx="1141200" cy="4695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100">
                <a:solidFill>
                  <a:schemeClr val="dk2"/>
                </a:solidFill>
              </a:rPr>
              <a:t>sentiments</a:t>
            </a:r>
            <a:endParaRPr sz="1100">
              <a:solidFill>
                <a:schemeClr val="dk2"/>
              </a:solidFill>
            </a:endParaRPr>
          </a:p>
        </p:txBody>
      </p:sp>
      <p:sp>
        <p:nvSpPr>
          <p:cNvPr id="717" name="Google Shape;717;p52"/>
          <p:cNvSpPr txBox="1"/>
          <p:nvPr>
            <p:ph idx="1" type="body"/>
          </p:nvPr>
        </p:nvSpPr>
        <p:spPr>
          <a:xfrm>
            <a:off x="592189" y="3178824"/>
            <a:ext cx="1141200" cy="4695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100">
                <a:solidFill>
                  <a:schemeClr val="dk2"/>
                </a:solidFill>
              </a:rPr>
              <a:t>+ve</a:t>
            </a:r>
            <a:endParaRPr sz="1100">
              <a:solidFill>
                <a:schemeClr val="dk2"/>
              </a:solidFill>
            </a:endParaRPr>
          </a:p>
        </p:txBody>
      </p:sp>
      <p:sp>
        <p:nvSpPr>
          <p:cNvPr id="718" name="Google Shape;718;p52"/>
          <p:cNvSpPr txBox="1"/>
          <p:nvPr>
            <p:ph idx="1" type="body"/>
          </p:nvPr>
        </p:nvSpPr>
        <p:spPr>
          <a:xfrm>
            <a:off x="592189" y="4192274"/>
            <a:ext cx="1141200" cy="4695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100">
                <a:solidFill>
                  <a:schemeClr val="dk2"/>
                </a:solidFill>
              </a:rPr>
              <a:t>-</a:t>
            </a:r>
            <a:r>
              <a:rPr lang="en" sz="1100">
                <a:solidFill>
                  <a:schemeClr val="dk2"/>
                </a:solidFill>
              </a:rPr>
              <a:t>ve</a:t>
            </a:r>
            <a:endParaRPr sz="1100">
              <a:solidFill>
                <a:schemeClr val="dk2"/>
              </a:solidFill>
            </a:endParaRPr>
          </a:p>
        </p:txBody>
      </p:sp>
      <p:sp>
        <p:nvSpPr>
          <p:cNvPr id="719" name="Google Shape;719;p52"/>
          <p:cNvSpPr/>
          <p:nvPr/>
        </p:nvSpPr>
        <p:spPr>
          <a:xfrm>
            <a:off x="3855400" y="116350"/>
            <a:ext cx="2656800" cy="125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53"/>
          <p:cNvSpPr txBox="1"/>
          <p:nvPr>
            <p:ph type="title"/>
          </p:nvPr>
        </p:nvSpPr>
        <p:spPr>
          <a:xfrm>
            <a:off x="1166700" y="1210375"/>
            <a:ext cx="4158300" cy="30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Problem</a:t>
            </a:r>
            <a:endParaRPr sz="3000"/>
          </a:p>
        </p:txBody>
      </p:sp>
      <p:sp>
        <p:nvSpPr>
          <p:cNvPr id="725" name="Google Shape;725;p53"/>
          <p:cNvSpPr txBox="1"/>
          <p:nvPr>
            <p:ph type="title"/>
          </p:nvPr>
        </p:nvSpPr>
        <p:spPr>
          <a:xfrm>
            <a:off x="1166700" y="1740125"/>
            <a:ext cx="4158300" cy="36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Solution</a:t>
            </a:r>
            <a:endParaRPr sz="3000"/>
          </a:p>
        </p:txBody>
      </p:sp>
      <p:sp>
        <p:nvSpPr>
          <p:cNvPr id="726" name="Google Shape;726;p53"/>
          <p:cNvSpPr txBox="1"/>
          <p:nvPr>
            <p:ph type="title"/>
          </p:nvPr>
        </p:nvSpPr>
        <p:spPr>
          <a:xfrm>
            <a:off x="1166700" y="2329875"/>
            <a:ext cx="4158300" cy="30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Discussion</a:t>
            </a:r>
            <a:endParaRPr sz="3000"/>
          </a:p>
        </p:txBody>
      </p:sp>
      <p:sp>
        <p:nvSpPr>
          <p:cNvPr id="727" name="Google Shape;727;p53"/>
          <p:cNvSpPr txBox="1"/>
          <p:nvPr>
            <p:ph type="title"/>
          </p:nvPr>
        </p:nvSpPr>
        <p:spPr>
          <a:xfrm>
            <a:off x="599675" y="1770125"/>
            <a:ext cx="321900" cy="308700"/>
          </a:xfrm>
          <a:prstGeom prst="rect">
            <a:avLst/>
          </a:prstGeom>
          <a:solidFill>
            <a:schemeClr val="accent4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</a:rPr>
              <a:t>2</a:t>
            </a:r>
            <a:endParaRPr b="1" sz="2000">
              <a:solidFill>
                <a:schemeClr val="dk1"/>
              </a:solidFill>
            </a:endParaRPr>
          </a:p>
        </p:txBody>
      </p:sp>
      <p:sp>
        <p:nvSpPr>
          <p:cNvPr id="728" name="Google Shape;728;p53"/>
          <p:cNvSpPr txBox="1"/>
          <p:nvPr>
            <p:ph type="title"/>
          </p:nvPr>
        </p:nvSpPr>
        <p:spPr>
          <a:xfrm>
            <a:off x="599675" y="1210375"/>
            <a:ext cx="321900" cy="308700"/>
          </a:xfrm>
          <a:prstGeom prst="rect">
            <a:avLst/>
          </a:prstGeom>
          <a:solidFill>
            <a:schemeClr val="accent4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</a:rPr>
              <a:t>1</a:t>
            </a:r>
            <a:endParaRPr b="1" sz="2000">
              <a:solidFill>
                <a:schemeClr val="dk1"/>
              </a:solidFill>
            </a:endParaRPr>
          </a:p>
        </p:txBody>
      </p:sp>
      <p:sp>
        <p:nvSpPr>
          <p:cNvPr id="729" name="Google Shape;729;p53"/>
          <p:cNvSpPr txBox="1"/>
          <p:nvPr>
            <p:ph type="title"/>
          </p:nvPr>
        </p:nvSpPr>
        <p:spPr>
          <a:xfrm>
            <a:off x="599675" y="2329875"/>
            <a:ext cx="321900" cy="308700"/>
          </a:xfrm>
          <a:prstGeom prst="rect">
            <a:avLst/>
          </a:prstGeom>
          <a:solidFill>
            <a:schemeClr val="accent4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</a:rPr>
              <a:t>3</a:t>
            </a:r>
            <a:endParaRPr b="1" sz="2000">
              <a:solidFill>
                <a:schemeClr val="dk1"/>
              </a:solidFill>
            </a:endParaRPr>
          </a:p>
        </p:txBody>
      </p:sp>
      <p:grpSp>
        <p:nvGrpSpPr>
          <p:cNvPr id="730" name="Google Shape;730;p53"/>
          <p:cNvGrpSpPr/>
          <p:nvPr/>
        </p:nvGrpSpPr>
        <p:grpSpPr>
          <a:xfrm>
            <a:off x="5855950" y="2682533"/>
            <a:ext cx="3288056" cy="2457797"/>
            <a:chOff x="6569975" y="3169049"/>
            <a:chExt cx="1811701" cy="1450627"/>
          </a:xfrm>
        </p:grpSpPr>
        <p:pic>
          <p:nvPicPr>
            <p:cNvPr id="731" name="Google Shape;731;p5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569975" y="3169049"/>
              <a:ext cx="1489650" cy="121135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3600000" dist="57150">
                <a:srgbClr val="000000">
                  <a:alpha val="48000"/>
                </a:srgbClr>
              </a:outerShdw>
            </a:effectLst>
          </p:spPr>
        </p:pic>
        <p:pic>
          <p:nvPicPr>
            <p:cNvPr id="732" name="Google Shape;732;p5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324625" y="3562625"/>
              <a:ext cx="1057051" cy="1057051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</p:grpSp>
      <p:sp>
        <p:nvSpPr>
          <p:cNvPr id="733" name="Google Shape;733;p53"/>
          <p:cNvSpPr txBox="1"/>
          <p:nvPr>
            <p:ph type="title"/>
          </p:nvPr>
        </p:nvSpPr>
        <p:spPr>
          <a:xfrm>
            <a:off x="1166700" y="2805975"/>
            <a:ext cx="6606600" cy="98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Roboto Light"/>
              <a:buChar char="●"/>
            </a:pPr>
            <a:r>
              <a:rPr lang="en" sz="2100">
                <a:latin typeface="Roboto Light"/>
                <a:ea typeface="Roboto Light"/>
                <a:cs typeface="Roboto Light"/>
                <a:sym typeface="Roboto Light"/>
              </a:rPr>
              <a:t>Limitations</a:t>
            </a:r>
            <a:endParaRPr sz="21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Roboto Light"/>
              <a:buChar char="●"/>
            </a:pPr>
            <a:r>
              <a:rPr lang="en" sz="2100">
                <a:latin typeface="Roboto Light"/>
                <a:ea typeface="Roboto Light"/>
                <a:cs typeface="Roboto Light"/>
                <a:sym typeface="Roboto Light"/>
              </a:rPr>
              <a:t>Applications</a:t>
            </a:r>
            <a:endParaRPr sz="21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Roboto Light"/>
              <a:buChar char="●"/>
            </a:pPr>
            <a:r>
              <a:rPr lang="en" sz="2100">
                <a:latin typeface="Roboto Light"/>
                <a:ea typeface="Roboto Light"/>
                <a:cs typeface="Roboto Light"/>
                <a:sym typeface="Roboto Light"/>
              </a:rPr>
              <a:t>The Future of Cryptocurrency </a:t>
            </a:r>
            <a:endParaRPr sz="21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734" name="Google Shape;734;p53"/>
          <p:cNvSpPr txBox="1"/>
          <p:nvPr>
            <p:ph type="title"/>
          </p:nvPr>
        </p:nvSpPr>
        <p:spPr>
          <a:xfrm>
            <a:off x="103125" y="31100"/>
            <a:ext cx="8361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Roboto Light"/>
                <a:ea typeface="Roboto Light"/>
                <a:cs typeface="Roboto Light"/>
                <a:sym typeface="Roboto Light"/>
              </a:rPr>
              <a:t>Problem</a:t>
            </a:r>
            <a:endParaRPr sz="13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735" name="Google Shape;735;p53"/>
          <p:cNvSpPr txBox="1"/>
          <p:nvPr>
            <p:ph type="title"/>
          </p:nvPr>
        </p:nvSpPr>
        <p:spPr>
          <a:xfrm>
            <a:off x="3101888" y="31100"/>
            <a:ext cx="8361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Roboto Light"/>
                <a:ea typeface="Roboto Light"/>
                <a:cs typeface="Roboto Light"/>
                <a:sym typeface="Roboto Light"/>
              </a:rPr>
              <a:t>Solution</a:t>
            </a:r>
            <a:endParaRPr sz="13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736" name="Google Shape;736;p53"/>
          <p:cNvSpPr/>
          <p:nvPr/>
        </p:nvSpPr>
        <p:spPr>
          <a:xfrm>
            <a:off x="885575" y="116300"/>
            <a:ext cx="2209500" cy="1251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7" name="Google Shape;737;p53"/>
          <p:cNvSpPr/>
          <p:nvPr/>
        </p:nvSpPr>
        <p:spPr>
          <a:xfrm>
            <a:off x="3855400" y="116300"/>
            <a:ext cx="2656800" cy="1251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8" name="Google Shape;738;p53"/>
          <p:cNvSpPr/>
          <p:nvPr/>
        </p:nvSpPr>
        <p:spPr>
          <a:xfrm>
            <a:off x="876625" y="116350"/>
            <a:ext cx="2209500" cy="125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9" name="Google Shape;739;p53"/>
          <p:cNvSpPr/>
          <p:nvPr/>
        </p:nvSpPr>
        <p:spPr>
          <a:xfrm>
            <a:off x="3855400" y="116350"/>
            <a:ext cx="295200" cy="125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0" name="Google Shape;740;p53"/>
          <p:cNvSpPr/>
          <p:nvPr/>
        </p:nvSpPr>
        <p:spPr>
          <a:xfrm>
            <a:off x="3855400" y="116350"/>
            <a:ext cx="2656800" cy="125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1" name="Google Shape;741;p53"/>
          <p:cNvSpPr txBox="1"/>
          <p:nvPr>
            <p:ph type="title"/>
          </p:nvPr>
        </p:nvSpPr>
        <p:spPr>
          <a:xfrm>
            <a:off x="6512200" y="31100"/>
            <a:ext cx="10203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Roboto Light"/>
                <a:ea typeface="Roboto Light"/>
                <a:cs typeface="Roboto Light"/>
                <a:sym typeface="Roboto Light"/>
              </a:rPr>
              <a:t>Discussion</a:t>
            </a:r>
            <a:endParaRPr sz="13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742" name="Google Shape;742;p53"/>
          <p:cNvSpPr/>
          <p:nvPr/>
        </p:nvSpPr>
        <p:spPr>
          <a:xfrm>
            <a:off x="7469600" y="116300"/>
            <a:ext cx="1520400" cy="1251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p5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Researchers did not test the accuracy of the prediction</a:t>
            </a:r>
            <a:endParaRPr/>
          </a:p>
        </p:txBody>
      </p:sp>
      <p:sp>
        <p:nvSpPr>
          <p:cNvPr id="748" name="Google Shape;748;p54"/>
          <p:cNvSpPr txBox="1"/>
          <p:nvPr>
            <p:ph type="title"/>
          </p:nvPr>
        </p:nvSpPr>
        <p:spPr>
          <a:xfrm>
            <a:off x="103125" y="107300"/>
            <a:ext cx="836100" cy="25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Roboto Light"/>
                <a:ea typeface="Roboto Light"/>
                <a:cs typeface="Roboto Light"/>
                <a:sym typeface="Roboto Light"/>
              </a:rPr>
              <a:t>Problem</a:t>
            </a:r>
            <a:endParaRPr sz="13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749" name="Google Shape;749;p54"/>
          <p:cNvSpPr txBox="1"/>
          <p:nvPr>
            <p:ph type="title"/>
          </p:nvPr>
        </p:nvSpPr>
        <p:spPr>
          <a:xfrm>
            <a:off x="3101888" y="107300"/>
            <a:ext cx="836100" cy="25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Roboto Light"/>
                <a:ea typeface="Roboto Light"/>
                <a:cs typeface="Roboto Light"/>
                <a:sym typeface="Roboto Light"/>
              </a:rPr>
              <a:t>Solution</a:t>
            </a:r>
            <a:endParaRPr sz="13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750" name="Google Shape;750;p54"/>
          <p:cNvSpPr/>
          <p:nvPr/>
        </p:nvSpPr>
        <p:spPr>
          <a:xfrm>
            <a:off x="885575" y="116300"/>
            <a:ext cx="2209500" cy="1251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1" name="Google Shape;751;p54"/>
          <p:cNvSpPr/>
          <p:nvPr/>
        </p:nvSpPr>
        <p:spPr>
          <a:xfrm>
            <a:off x="3855400" y="116300"/>
            <a:ext cx="2656800" cy="1251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2" name="Google Shape;752;p54"/>
          <p:cNvSpPr/>
          <p:nvPr/>
        </p:nvSpPr>
        <p:spPr>
          <a:xfrm>
            <a:off x="876625" y="116350"/>
            <a:ext cx="2209500" cy="125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3" name="Google Shape;753;p54"/>
          <p:cNvSpPr/>
          <p:nvPr/>
        </p:nvSpPr>
        <p:spPr>
          <a:xfrm>
            <a:off x="3855400" y="116350"/>
            <a:ext cx="295200" cy="125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4" name="Google Shape;754;p54"/>
          <p:cNvSpPr/>
          <p:nvPr/>
        </p:nvSpPr>
        <p:spPr>
          <a:xfrm>
            <a:off x="3855400" y="116350"/>
            <a:ext cx="2656800" cy="125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5" name="Google Shape;755;p54"/>
          <p:cNvSpPr txBox="1"/>
          <p:nvPr>
            <p:ph type="title"/>
          </p:nvPr>
        </p:nvSpPr>
        <p:spPr>
          <a:xfrm>
            <a:off x="6512200" y="107300"/>
            <a:ext cx="1020300" cy="25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Roboto Light"/>
                <a:ea typeface="Roboto Light"/>
                <a:cs typeface="Roboto Light"/>
                <a:sym typeface="Roboto Light"/>
              </a:rPr>
              <a:t>Discussion</a:t>
            </a:r>
            <a:endParaRPr sz="13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756" name="Google Shape;756;p54"/>
          <p:cNvSpPr/>
          <p:nvPr/>
        </p:nvSpPr>
        <p:spPr>
          <a:xfrm>
            <a:off x="7469600" y="116300"/>
            <a:ext cx="1520400" cy="1251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7" name="Google Shape;757;p54"/>
          <p:cNvSpPr/>
          <p:nvPr/>
        </p:nvSpPr>
        <p:spPr>
          <a:xfrm>
            <a:off x="7469600" y="116350"/>
            <a:ext cx="205500" cy="125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58" name="Google Shape;758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66375" y="2003700"/>
            <a:ext cx="2120000" cy="2031124"/>
          </a:xfrm>
          <a:prstGeom prst="rect">
            <a:avLst/>
          </a:prstGeom>
          <a:noFill/>
          <a:ln>
            <a:noFill/>
          </a:ln>
        </p:spPr>
      </p:pic>
      <p:sp>
        <p:nvSpPr>
          <p:cNvPr id="759" name="Google Shape;759;p54"/>
          <p:cNvSpPr txBox="1"/>
          <p:nvPr>
            <p:ph idx="1" type="body"/>
          </p:nvPr>
        </p:nvSpPr>
        <p:spPr>
          <a:xfrm rot="-368437">
            <a:off x="2856748" y="3543786"/>
            <a:ext cx="3452409" cy="72206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3700">
                <a:solidFill>
                  <a:schemeClr val="lt1"/>
                </a:solidFill>
              </a:rPr>
              <a:t>ACCURACY?</a:t>
            </a:r>
            <a:endParaRPr b="1" sz="37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p5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14% of tweets were posted by bot accounts, but the effects on prediction were not studied</a:t>
            </a:r>
            <a:endParaRPr sz="3100"/>
          </a:p>
        </p:txBody>
      </p:sp>
      <p:sp>
        <p:nvSpPr>
          <p:cNvPr id="765" name="Google Shape;765;p55"/>
          <p:cNvSpPr txBox="1"/>
          <p:nvPr>
            <p:ph type="title"/>
          </p:nvPr>
        </p:nvSpPr>
        <p:spPr>
          <a:xfrm>
            <a:off x="103125" y="107300"/>
            <a:ext cx="836100" cy="25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Roboto Light"/>
                <a:ea typeface="Roboto Light"/>
                <a:cs typeface="Roboto Light"/>
                <a:sym typeface="Roboto Light"/>
              </a:rPr>
              <a:t>Problem</a:t>
            </a:r>
            <a:endParaRPr sz="13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766" name="Google Shape;766;p55"/>
          <p:cNvSpPr txBox="1"/>
          <p:nvPr>
            <p:ph type="title"/>
          </p:nvPr>
        </p:nvSpPr>
        <p:spPr>
          <a:xfrm>
            <a:off x="3101888" y="107300"/>
            <a:ext cx="836100" cy="25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Roboto Light"/>
                <a:ea typeface="Roboto Light"/>
                <a:cs typeface="Roboto Light"/>
                <a:sym typeface="Roboto Light"/>
              </a:rPr>
              <a:t>Solution</a:t>
            </a:r>
            <a:endParaRPr sz="13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767" name="Google Shape;767;p55"/>
          <p:cNvSpPr/>
          <p:nvPr/>
        </p:nvSpPr>
        <p:spPr>
          <a:xfrm>
            <a:off x="885575" y="116300"/>
            <a:ext cx="2209500" cy="1251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8" name="Google Shape;768;p55"/>
          <p:cNvSpPr/>
          <p:nvPr/>
        </p:nvSpPr>
        <p:spPr>
          <a:xfrm>
            <a:off x="3855400" y="116300"/>
            <a:ext cx="2656800" cy="1251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9" name="Google Shape;769;p55"/>
          <p:cNvSpPr/>
          <p:nvPr/>
        </p:nvSpPr>
        <p:spPr>
          <a:xfrm>
            <a:off x="876625" y="116350"/>
            <a:ext cx="2209500" cy="125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0" name="Google Shape;770;p55"/>
          <p:cNvSpPr/>
          <p:nvPr/>
        </p:nvSpPr>
        <p:spPr>
          <a:xfrm>
            <a:off x="3855400" y="116350"/>
            <a:ext cx="295200" cy="125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1" name="Google Shape;771;p55"/>
          <p:cNvSpPr/>
          <p:nvPr/>
        </p:nvSpPr>
        <p:spPr>
          <a:xfrm>
            <a:off x="3855400" y="116350"/>
            <a:ext cx="2656800" cy="125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2" name="Google Shape;772;p55"/>
          <p:cNvSpPr txBox="1"/>
          <p:nvPr>
            <p:ph type="title"/>
          </p:nvPr>
        </p:nvSpPr>
        <p:spPr>
          <a:xfrm>
            <a:off x="6512200" y="107300"/>
            <a:ext cx="1020300" cy="25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Roboto Light"/>
                <a:ea typeface="Roboto Light"/>
                <a:cs typeface="Roboto Light"/>
                <a:sym typeface="Roboto Light"/>
              </a:rPr>
              <a:t>Discussion</a:t>
            </a:r>
            <a:endParaRPr sz="13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773" name="Google Shape;773;p55"/>
          <p:cNvSpPr/>
          <p:nvPr/>
        </p:nvSpPr>
        <p:spPr>
          <a:xfrm>
            <a:off x="7469600" y="116300"/>
            <a:ext cx="1520400" cy="1251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4" name="Google Shape;774;p55"/>
          <p:cNvSpPr/>
          <p:nvPr/>
        </p:nvSpPr>
        <p:spPr>
          <a:xfrm>
            <a:off x="7469600" y="116350"/>
            <a:ext cx="491700" cy="125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75" name="Google Shape;775;p55"/>
          <p:cNvPicPr preferRelativeResize="0"/>
          <p:nvPr/>
        </p:nvPicPr>
        <p:blipFill rotWithShape="1">
          <a:blip r:embed="rId3">
            <a:alphaModFix/>
          </a:blip>
          <a:srcRect b="20660" l="0" r="0" t="0"/>
          <a:stretch/>
        </p:blipFill>
        <p:spPr>
          <a:xfrm>
            <a:off x="1038000" y="1810875"/>
            <a:ext cx="4347024" cy="3188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6" name="Google Shape;776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38750" y="2141551"/>
            <a:ext cx="3908724" cy="263255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77" name="Google Shape;777;p55"/>
          <p:cNvSpPr txBox="1"/>
          <p:nvPr>
            <p:ph idx="1" type="body"/>
          </p:nvPr>
        </p:nvSpPr>
        <p:spPr>
          <a:xfrm rot="-368322">
            <a:off x="6264732" y="4044366"/>
            <a:ext cx="2289227" cy="72206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3700">
                <a:solidFill>
                  <a:schemeClr val="lt1"/>
                </a:solidFill>
              </a:rPr>
              <a:t>BOTS</a:t>
            </a:r>
            <a:endParaRPr b="1" sz="37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5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Methods in this paper laid the foundation for other studies researching crypto and Twitter</a:t>
            </a:r>
            <a:endParaRPr/>
          </a:p>
        </p:txBody>
      </p:sp>
      <p:sp>
        <p:nvSpPr>
          <p:cNvPr id="783" name="Google Shape;783;p56"/>
          <p:cNvSpPr txBox="1"/>
          <p:nvPr>
            <p:ph type="title"/>
          </p:nvPr>
        </p:nvSpPr>
        <p:spPr>
          <a:xfrm>
            <a:off x="103125" y="107300"/>
            <a:ext cx="836100" cy="25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Roboto Light"/>
                <a:ea typeface="Roboto Light"/>
                <a:cs typeface="Roboto Light"/>
                <a:sym typeface="Roboto Light"/>
              </a:rPr>
              <a:t>Problem</a:t>
            </a:r>
            <a:endParaRPr sz="13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784" name="Google Shape;784;p56"/>
          <p:cNvSpPr txBox="1"/>
          <p:nvPr>
            <p:ph type="title"/>
          </p:nvPr>
        </p:nvSpPr>
        <p:spPr>
          <a:xfrm>
            <a:off x="3101888" y="107300"/>
            <a:ext cx="836100" cy="25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Roboto Light"/>
                <a:ea typeface="Roboto Light"/>
                <a:cs typeface="Roboto Light"/>
                <a:sym typeface="Roboto Light"/>
              </a:rPr>
              <a:t>Solution</a:t>
            </a:r>
            <a:endParaRPr sz="13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785" name="Google Shape;785;p56"/>
          <p:cNvSpPr/>
          <p:nvPr/>
        </p:nvSpPr>
        <p:spPr>
          <a:xfrm>
            <a:off x="885575" y="116300"/>
            <a:ext cx="2209500" cy="1251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6" name="Google Shape;786;p56"/>
          <p:cNvSpPr/>
          <p:nvPr/>
        </p:nvSpPr>
        <p:spPr>
          <a:xfrm>
            <a:off x="3855400" y="116300"/>
            <a:ext cx="2656800" cy="1251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7" name="Google Shape;787;p56"/>
          <p:cNvSpPr/>
          <p:nvPr/>
        </p:nvSpPr>
        <p:spPr>
          <a:xfrm>
            <a:off x="876625" y="116350"/>
            <a:ext cx="2209500" cy="125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8" name="Google Shape;788;p56"/>
          <p:cNvSpPr/>
          <p:nvPr/>
        </p:nvSpPr>
        <p:spPr>
          <a:xfrm>
            <a:off x="3855400" y="116350"/>
            <a:ext cx="295200" cy="125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9" name="Google Shape;789;p56"/>
          <p:cNvSpPr/>
          <p:nvPr/>
        </p:nvSpPr>
        <p:spPr>
          <a:xfrm>
            <a:off x="3855400" y="116350"/>
            <a:ext cx="2656800" cy="125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0" name="Google Shape;790;p56"/>
          <p:cNvSpPr txBox="1"/>
          <p:nvPr>
            <p:ph type="title"/>
          </p:nvPr>
        </p:nvSpPr>
        <p:spPr>
          <a:xfrm>
            <a:off x="6512200" y="107300"/>
            <a:ext cx="1020300" cy="25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Roboto Light"/>
                <a:ea typeface="Roboto Light"/>
                <a:cs typeface="Roboto Light"/>
                <a:sym typeface="Roboto Light"/>
              </a:rPr>
              <a:t>Discussion</a:t>
            </a:r>
            <a:endParaRPr sz="13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791" name="Google Shape;791;p56"/>
          <p:cNvSpPr/>
          <p:nvPr/>
        </p:nvSpPr>
        <p:spPr>
          <a:xfrm>
            <a:off x="7469600" y="116300"/>
            <a:ext cx="1520400" cy="1251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2" name="Google Shape;792;p56"/>
          <p:cNvSpPr/>
          <p:nvPr/>
        </p:nvSpPr>
        <p:spPr>
          <a:xfrm>
            <a:off x="7469600" y="116350"/>
            <a:ext cx="706200" cy="125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93" name="Google Shape;793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9325" y="2463900"/>
            <a:ext cx="5744350" cy="21697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94" name="Google Shape;794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58625" y="2003688"/>
            <a:ext cx="4669375" cy="2334688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95" name="Google Shape;795;p56"/>
          <p:cNvSpPr txBox="1"/>
          <p:nvPr>
            <p:ph idx="1" type="body"/>
          </p:nvPr>
        </p:nvSpPr>
        <p:spPr>
          <a:xfrm rot="-593053">
            <a:off x="5515163" y="2795479"/>
            <a:ext cx="2799758" cy="492075"/>
          </a:xfrm>
          <a:prstGeom prst="rect">
            <a:avLst/>
          </a:prstGeom>
          <a:solidFill>
            <a:srgbClr val="6AA84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2000">
                <a:solidFill>
                  <a:srgbClr val="000000"/>
                </a:solidFill>
              </a:rPr>
              <a:t>63% Accuracy!</a:t>
            </a:r>
            <a:endParaRPr b="1" sz="200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5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As the adoption of crypto increases, it becomes increasingly important to keep ourselves updated of current events and trends in the cryptocurrency market using Twitter</a:t>
            </a:r>
            <a:endParaRPr sz="2300"/>
          </a:p>
        </p:txBody>
      </p:sp>
      <p:sp>
        <p:nvSpPr>
          <p:cNvPr id="801" name="Google Shape;801;p57"/>
          <p:cNvSpPr txBox="1"/>
          <p:nvPr>
            <p:ph type="title"/>
          </p:nvPr>
        </p:nvSpPr>
        <p:spPr>
          <a:xfrm>
            <a:off x="103125" y="107300"/>
            <a:ext cx="836100" cy="25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Roboto Light"/>
                <a:ea typeface="Roboto Light"/>
                <a:cs typeface="Roboto Light"/>
                <a:sym typeface="Roboto Light"/>
              </a:rPr>
              <a:t>Problem</a:t>
            </a:r>
            <a:endParaRPr sz="13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802" name="Google Shape;802;p57"/>
          <p:cNvSpPr txBox="1"/>
          <p:nvPr>
            <p:ph type="title"/>
          </p:nvPr>
        </p:nvSpPr>
        <p:spPr>
          <a:xfrm>
            <a:off x="3101888" y="107300"/>
            <a:ext cx="836100" cy="25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Roboto Light"/>
                <a:ea typeface="Roboto Light"/>
                <a:cs typeface="Roboto Light"/>
                <a:sym typeface="Roboto Light"/>
              </a:rPr>
              <a:t>Solution</a:t>
            </a:r>
            <a:endParaRPr sz="13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803" name="Google Shape;803;p57"/>
          <p:cNvSpPr/>
          <p:nvPr/>
        </p:nvSpPr>
        <p:spPr>
          <a:xfrm>
            <a:off x="885575" y="116300"/>
            <a:ext cx="2209500" cy="1251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4" name="Google Shape;804;p57"/>
          <p:cNvSpPr/>
          <p:nvPr/>
        </p:nvSpPr>
        <p:spPr>
          <a:xfrm>
            <a:off x="3855400" y="116300"/>
            <a:ext cx="2656800" cy="1251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5" name="Google Shape;805;p57"/>
          <p:cNvSpPr/>
          <p:nvPr/>
        </p:nvSpPr>
        <p:spPr>
          <a:xfrm>
            <a:off x="876625" y="116350"/>
            <a:ext cx="2209500" cy="125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6" name="Google Shape;806;p57"/>
          <p:cNvSpPr/>
          <p:nvPr/>
        </p:nvSpPr>
        <p:spPr>
          <a:xfrm>
            <a:off x="3855400" y="116350"/>
            <a:ext cx="295200" cy="125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7" name="Google Shape;807;p57"/>
          <p:cNvSpPr/>
          <p:nvPr/>
        </p:nvSpPr>
        <p:spPr>
          <a:xfrm>
            <a:off x="3855400" y="116350"/>
            <a:ext cx="2656800" cy="125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8" name="Google Shape;808;p57"/>
          <p:cNvSpPr txBox="1"/>
          <p:nvPr>
            <p:ph type="title"/>
          </p:nvPr>
        </p:nvSpPr>
        <p:spPr>
          <a:xfrm>
            <a:off x="6512200" y="107300"/>
            <a:ext cx="1020300" cy="25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Roboto Light"/>
                <a:ea typeface="Roboto Light"/>
                <a:cs typeface="Roboto Light"/>
                <a:sym typeface="Roboto Light"/>
              </a:rPr>
              <a:t>Discussion</a:t>
            </a:r>
            <a:endParaRPr sz="13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809" name="Google Shape;809;p57"/>
          <p:cNvSpPr/>
          <p:nvPr/>
        </p:nvSpPr>
        <p:spPr>
          <a:xfrm>
            <a:off x="7469600" y="116300"/>
            <a:ext cx="1520400" cy="1251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0" name="Google Shape;810;p57"/>
          <p:cNvSpPr/>
          <p:nvPr/>
        </p:nvSpPr>
        <p:spPr>
          <a:xfrm>
            <a:off x="7469600" y="116350"/>
            <a:ext cx="1108800" cy="125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11" name="Google Shape;811;p57"/>
          <p:cNvGrpSpPr/>
          <p:nvPr/>
        </p:nvGrpSpPr>
        <p:grpSpPr>
          <a:xfrm>
            <a:off x="2938925" y="2145808"/>
            <a:ext cx="3288056" cy="2457797"/>
            <a:chOff x="6569975" y="3169049"/>
            <a:chExt cx="1811701" cy="1450627"/>
          </a:xfrm>
        </p:grpSpPr>
        <p:pic>
          <p:nvPicPr>
            <p:cNvPr id="812" name="Google Shape;812;p5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569975" y="3169049"/>
              <a:ext cx="1489650" cy="121135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3600000" dist="57150">
                <a:srgbClr val="000000">
                  <a:alpha val="48000"/>
                </a:srgbClr>
              </a:outerShdw>
            </a:effectLst>
          </p:spPr>
        </p:pic>
        <p:pic>
          <p:nvPicPr>
            <p:cNvPr id="813" name="Google Shape;813;p5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324625" y="3562625"/>
              <a:ext cx="1057051" cy="1057051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</p:grp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7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p58"/>
          <p:cNvSpPr txBox="1"/>
          <p:nvPr>
            <p:ph idx="4294967295" type="title"/>
          </p:nvPr>
        </p:nvSpPr>
        <p:spPr>
          <a:xfrm>
            <a:off x="773700" y="457188"/>
            <a:ext cx="7596600" cy="76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Me after this 10 mins presentation:</a:t>
            </a:r>
            <a:endParaRPr>
              <a:solidFill>
                <a:schemeClr val="lt2"/>
              </a:solidFill>
            </a:endParaRPr>
          </a:p>
        </p:txBody>
      </p:sp>
      <p:cxnSp>
        <p:nvCxnSpPr>
          <p:cNvPr id="819" name="Google Shape;819;p58"/>
          <p:cNvCxnSpPr/>
          <p:nvPr/>
        </p:nvCxnSpPr>
        <p:spPr>
          <a:xfrm>
            <a:off x="4295550" y="2331938"/>
            <a:ext cx="5529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20" name="Google Shape;820;p58"/>
          <p:cNvSpPr txBox="1"/>
          <p:nvPr>
            <p:ph idx="4294967295" type="body"/>
          </p:nvPr>
        </p:nvSpPr>
        <p:spPr>
          <a:xfrm>
            <a:off x="773700" y="2600188"/>
            <a:ext cx="7596600" cy="51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Sentiment analysis</a:t>
            </a:r>
            <a:endParaRPr/>
          </a:p>
        </p:txBody>
      </p:sp>
      <p:pic>
        <p:nvPicPr>
          <p:cNvPr descr="Stonks: Why we're all saying it now." id="821" name="Google Shape;821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8300" y="1218887"/>
            <a:ext cx="4307401" cy="286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5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p5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827" name="Google Shape;827;p59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0050" lvl="0" marL="51435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</a:rPr>
              <a:t>Chow, R. P. Y., Ho, K. T., &amp; Chan, P. Y. (n.d.). </a:t>
            </a:r>
            <a:r>
              <a:rPr i="1" lang="en" sz="1100">
                <a:solidFill>
                  <a:schemeClr val="dk2"/>
                </a:solidFill>
              </a:rPr>
              <a:t>AI Investment Advisor in cryptocurrency</a:t>
            </a:r>
            <a:r>
              <a:rPr lang="en" sz="1100">
                <a:solidFill>
                  <a:schemeClr val="dk2"/>
                </a:solidFill>
              </a:rPr>
              <a:t>. MScCompSc Project COMP7705 MSP21007. Retrieved October 31, 2022, from https://wp.cs.hku.hk/2021/msp21007/</a:t>
            </a:r>
            <a:endParaRPr sz="1100">
              <a:solidFill>
                <a:schemeClr val="dk2"/>
              </a:solidFill>
            </a:endParaRPr>
          </a:p>
          <a:p>
            <a:pPr indent="-400050" lvl="0" marL="51435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</a:rPr>
              <a:t>Critien, J. V., Gatt, A., &amp; Ellul, J. (2022). Bitcoin price change and trend prediction through Twitter sentiment and Data Volume. </a:t>
            </a:r>
            <a:r>
              <a:rPr i="1" lang="en" sz="1100">
                <a:solidFill>
                  <a:schemeClr val="dk2"/>
                </a:solidFill>
              </a:rPr>
              <a:t>Financial Innovation</a:t>
            </a:r>
            <a:r>
              <a:rPr lang="en" sz="1100">
                <a:solidFill>
                  <a:schemeClr val="dk2"/>
                </a:solidFill>
              </a:rPr>
              <a:t>, </a:t>
            </a:r>
            <a:r>
              <a:rPr i="1" lang="en" sz="1100">
                <a:solidFill>
                  <a:schemeClr val="dk2"/>
                </a:solidFill>
              </a:rPr>
              <a:t>8</a:t>
            </a:r>
            <a:r>
              <a:rPr lang="en" sz="1100">
                <a:solidFill>
                  <a:schemeClr val="dk2"/>
                </a:solidFill>
              </a:rPr>
              <a:t>(1). https://doi.org/10.1186/s40854-022-00352-7</a:t>
            </a:r>
            <a:endParaRPr sz="1100">
              <a:solidFill>
                <a:schemeClr val="dk2"/>
              </a:solidFill>
            </a:endParaRPr>
          </a:p>
          <a:p>
            <a:pPr indent="-400050" lvl="0" marL="51435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</a:rPr>
              <a:t>Frankenfield, J. (2022, September 18). </a:t>
            </a:r>
            <a:r>
              <a:rPr i="1" lang="en" sz="1100">
                <a:solidFill>
                  <a:schemeClr val="dk2"/>
                </a:solidFill>
              </a:rPr>
              <a:t>Cryptocurrency explained with pros and cons for investment</a:t>
            </a:r>
            <a:r>
              <a:rPr lang="en" sz="1100">
                <a:solidFill>
                  <a:schemeClr val="dk2"/>
                </a:solidFill>
              </a:rPr>
              <a:t>. Investopedia. Retrieved October 2, 2022, from https://www.investopedia.com/terms/c/cryptocurrency.asp</a:t>
            </a:r>
            <a:endParaRPr sz="1100">
              <a:solidFill>
                <a:schemeClr val="dk2"/>
              </a:solidFill>
            </a:endParaRPr>
          </a:p>
          <a:p>
            <a:pPr indent="-400050" lvl="0" marL="51435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</a:rPr>
              <a:t>Kraaijeveld, O., &amp; De Smedt, J. (2020). The predictive power of public twitter sentiment for forecasting cryptocurrency prices. </a:t>
            </a:r>
            <a:r>
              <a:rPr i="1" lang="en" sz="1100">
                <a:solidFill>
                  <a:schemeClr val="dk2"/>
                </a:solidFill>
              </a:rPr>
              <a:t>Journal of International Financial Markets, Institutions and Money</a:t>
            </a:r>
            <a:r>
              <a:rPr lang="en" sz="1100">
                <a:solidFill>
                  <a:schemeClr val="dk2"/>
                </a:solidFill>
              </a:rPr>
              <a:t>, </a:t>
            </a:r>
            <a:r>
              <a:rPr i="1" lang="en" sz="1100">
                <a:solidFill>
                  <a:schemeClr val="dk2"/>
                </a:solidFill>
              </a:rPr>
              <a:t>65</a:t>
            </a:r>
            <a:r>
              <a:rPr lang="en" sz="1100">
                <a:solidFill>
                  <a:schemeClr val="dk2"/>
                </a:solidFill>
              </a:rPr>
              <a:t>, 101188. https://doi.org/10.1016/j.intfin.2020.101188</a:t>
            </a:r>
            <a:endParaRPr sz="1100">
              <a:solidFill>
                <a:schemeClr val="dk2"/>
              </a:solidFill>
            </a:endParaRPr>
          </a:p>
          <a:p>
            <a:pPr indent="-400050" lvl="0" marL="51435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</a:rPr>
              <a:t>Yeo, H. (2021, April 30). </a:t>
            </a:r>
            <a:r>
              <a:rPr i="1" lang="en" sz="1100">
                <a:solidFill>
                  <a:schemeClr val="dk2"/>
                </a:solidFill>
              </a:rPr>
              <a:t>Using Twitter to forecast cryptocurrency returns #1 - how to Scrape Twitter for sentiment analysis</a:t>
            </a:r>
            <a:r>
              <a:rPr lang="en" sz="1100">
                <a:solidFill>
                  <a:schemeClr val="dk2"/>
                </a:solidFill>
              </a:rPr>
              <a:t>. Medium. Retrieved October 31, 2022, from https://medium.com/atoti/how-im-failing-my-twitter-sentiment-analysis-for-cryptocurrency-prediction-149a1730a6fd</a:t>
            </a:r>
            <a:endParaRPr sz="1100">
              <a:solidFill>
                <a:schemeClr val="dk2"/>
              </a:solidFill>
            </a:endParaRPr>
          </a:p>
          <a:p>
            <a:pPr indent="114300" lvl="0" marL="0" rtl="0" algn="l">
              <a:spcBef>
                <a:spcPts val="7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828" name="Google Shape;828;p59"/>
          <p:cNvSpPr txBox="1"/>
          <p:nvPr>
            <p:ph type="title"/>
          </p:nvPr>
        </p:nvSpPr>
        <p:spPr>
          <a:xfrm>
            <a:off x="103125" y="107300"/>
            <a:ext cx="836100" cy="25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Roboto Light"/>
                <a:ea typeface="Roboto Light"/>
                <a:cs typeface="Roboto Light"/>
                <a:sym typeface="Roboto Light"/>
              </a:rPr>
              <a:t>Problem</a:t>
            </a:r>
            <a:endParaRPr sz="13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829" name="Google Shape;829;p59"/>
          <p:cNvSpPr txBox="1"/>
          <p:nvPr>
            <p:ph type="title"/>
          </p:nvPr>
        </p:nvSpPr>
        <p:spPr>
          <a:xfrm>
            <a:off x="3101888" y="107300"/>
            <a:ext cx="836100" cy="25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Roboto Light"/>
                <a:ea typeface="Roboto Light"/>
                <a:cs typeface="Roboto Light"/>
                <a:sym typeface="Roboto Light"/>
              </a:rPr>
              <a:t>Solution</a:t>
            </a:r>
            <a:endParaRPr sz="13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830" name="Google Shape;830;p59"/>
          <p:cNvSpPr/>
          <p:nvPr/>
        </p:nvSpPr>
        <p:spPr>
          <a:xfrm>
            <a:off x="885575" y="116300"/>
            <a:ext cx="2209500" cy="1251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1" name="Google Shape;831;p59"/>
          <p:cNvSpPr/>
          <p:nvPr/>
        </p:nvSpPr>
        <p:spPr>
          <a:xfrm>
            <a:off x="3855400" y="116300"/>
            <a:ext cx="2656800" cy="1251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2" name="Google Shape;832;p59"/>
          <p:cNvSpPr/>
          <p:nvPr/>
        </p:nvSpPr>
        <p:spPr>
          <a:xfrm>
            <a:off x="876625" y="116350"/>
            <a:ext cx="2209500" cy="125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3" name="Google Shape;833;p59"/>
          <p:cNvSpPr/>
          <p:nvPr/>
        </p:nvSpPr>
        <p:spPr>
          <a:xfrm>
            <a:off x="3855400" y="116350"/>
            <a:ext cx="295200" cy="125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4" name="Google Shape;834;p59"/>
          <p:cNvSpPr/>
          <p:nvPr/>
        </p:nvSpPr>
        <p:spPr>
          <a:xfrm>
            <a:off x="3855400" y="116350"/>
            <a:ext cx="2656800" cy="125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5" name="Google Shape;835;p59"/>
          <p:cNvSpPr txBox="1"/>
          <p:nvPr>
            <p:ph type="title"/>
          </p:nvPr>
        </p:nvSpPr>
        <p:spPr>
          <a:xfrm>
            <a:off x="6512200" y="107300"/>
            <a:ext cx="1020300" cy="25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Roboto Light"/>
                <a:ea typeface="Roboto Light"/>
                <a:cs typeface="Roboto Light"/>
                <a:sym typeface="Roboto Light"/>
              </a:rPr>
              <a:t>Discussion</a:t>
            </a:r>
            <a:endParaRPr sz="13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836" name="Google Shape;836;p59"/>
          <p:cNvSpPr/>
          <p:nvPr/>
        </p:nvSpPr>
        <p:spPr>
          <a:xfrm>
            <a:off x="7469600" y="116300"/>
            <a:ext cx="1520400" cy="1251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7" name="Google Shape;837;p59"/>
          <p:cNvSpPr/>
          <p:nvPr/>
        </p:nvSpPr>
        <p:spPr>
          <a:xfrm>
            <a:off x="7469600" y="116350"/>
            <a:ext cx="1520400" cy="125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6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sources</a:t>
            </a:r>
            <a:endParaRPr/>
          </a:p>
        </p:txBody>
      </p:sp>
      <p:sp>
        <p:nvSpPr>
          <p:cNvPr id="843" name="Google Shape;843;p60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</a:pPr>
            <a:r>
              <a:rPr lang="en" sz="1100">
                <a:solidFill>
                  <a:schemeClr val="dk2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https://toppng.com/show_download/79864/twitter-logo/large</a:t>
            </a:r>
            <a:endParaRPr sz="1100">
              <a:solidFill>
                <a:schemeClr val="dk2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</a:pPr>
            <a:r>
              <a:rPr lang="en" sz="1100">
                <a:solidFill>
                  <a:schemeClr val="dk2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https://www.cleanpng.com/png-bitcoin-png-20515/download-png.html</a:t>
            </a:r>
            <a:endParaRPr sz="1100">
              <a:solidFill>
                <a:schemeClr val="dk2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</a:pPr>
            <a:r>
              <a:rPr lang="en" sz="1100">
                <a:solidFill>
                  <a:schemeClr val="dk2"/>
                </a:solidFill>
                <a:uFill>
                  <a:noFill/>
                </a:u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https://imgflip.com/memegenerator/248724477/Hacker-man-black-guy</a:t>
            </a:r>
            <a:endParaRPr sz="1100">
              <a:solidFill>
                <a:schemeClr val="dk2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</a:pPr>
            <a:r>
              <a:rPr lang="en" sz="1100">
                <a:solidFill>
                  <a:schemeClr val="dk2"/>
                </a:solidFill>
                <a:uFill>
                  <a:noFill/>
                </a:u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https://www.bestinsingapore.co/best-debit-cards-singapore/</a:t>
            </a:r>
            <a:r>
              <a:rPr lang="en" sz="1100">
                <a:solidFill>
                  <a:schemeClr val="dk2"/>
                </a:solidFill>
              </a:rPr>
              <a:t> </a:t>
            </a:r>
            <a:endParaRPr sz="1100">
              <a:solidFill>
                <a:schemeClr val="dk2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</a:pPr>
            <a:r>
              <a:rPr lang="en" sz="1100">
                <a:solidFill>
                  <a:schemeClr val="dk2"/>
                </a:solidFill>
                <a:uFill>
                  <a:noFill/>
                </a:uFill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https://uci.nus.edu.sg/oca/2021/10/15/western-frontier-canteen/</a:t>
            </a:r>
            <a:r>
              <a:rPr lang="en" sz="1100">
                <a:solidFill>
                  <a:schemeClr val="dk2"/>
                </a:solidFill>
              </a:rPr>
              <a:t> </a:t>
            </a:r>
            <a:endParaRPr sz="1100">
              <a:solidFill>
                <a:schemeClr val="dk2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</a:pPr>
            <a:r>
              <a:rPr lang="en" sz="1100">
                <a:solidFill>
                  <a:schemeClr val="dk2"/>
                </a:solidFill>
                <a:uFill>
                  <a:noFill/>
                </a:uFill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https://www.google.com/search?channel=fs&amp;client=ubuntu&amp;q=bitcoin+price+chart</a:t>
            </a:r>
            <a:r>
              <a:rPr lang="en" sz="1100">
                <a:solidFill>
                  <a:schemeClr val="dk2"/>
                </a:solidFill>
              </a:rPr>
              <a:t> </a:t>
            </a:r>
            <a:endParaRPr sz="1100">
              <a:solidFill>
                <a:schemeClr val="dk2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</a:pPr>
            <a:r>
              <a:rPr lang="en" sz="1100">
                <a:solidFill>
                  <a:schemeClr val="dk2"/>
                </a:solidFill>
                <a:uFill>
                  <a:noFill/>
                </a:uFill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https://sites.google.com/site/usingdigitalresources/home/personal-needs/online-news</a:t>
            </a:r>
            <a:r>
              <a:rPr lang="en" sz="1100">
                <a:solidFill>
                  <a:schemeClr val="dk2"/>
                </a:solidFill>
              </a:rPr>
              <a:t> </a:t>
            </a:r>
            <a:endParaRPr sz="1100">
              <a:solidFill>
                <a:schemeClr val="dk2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</a:pPr>
            <a:r>
              <a:rPr lang="en" sz="1100">
                <a:solidFill>
                  <a:schemeClr val="dk2"/>
                </a:solidFill>
                <a:uFill>
                  <a:noFill/>
                </a:uFill>
                <a:hlinkClick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https://guides.canadacollege.edu/political_science/news</a:t>
            </a:r>
            <a:r>
              <a:rPr lang="en" sz="1100">
                <a:solidFill>
                  <a:schemeClr val="dk2"/>
                </a:solidFill>
              </a:rPr>
              <a:t> </a:t>
            </a:r>
            <a:endParaRPr sz="1100">
              <a:solidFill>
                <a:schemeClr val="dk2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</a:pPr>
            <a:r>
              <a:rPr lang="en" sz="1100">
                <a:solidFill>
                  <a:schemeClr val="dk2"/>
                </a:solidFill>
                <a:uFill>
                  <a:noFill/>
                </a:uFill>
                <a:hlinkClick r:id="rId1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https://www.independent.co.uk/news/world/americas/9-11-front-pages-newspapers-september-11-b2164421.html</a:t>
            </a:r>
            <a:r>
              <a:rPr lang="en" sz="1100">
                <a:solidFill>
                  <a:schemeClr val="dk2"/>
                </a:solidFill>
              </a:rPr>
              <a:t> </a:t>
            </a:r>
            <a:endParaRPr sz="1100">
              <a:solidFill>
                <a:schemeClr val="dk2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</a:pPr>
            <a:r>
              <a:rPr lang="en" sz="1100">
                <a:solidFill>
                  <a:schemeClr val="dk2"/>
                </a:solidFill>
                <a:uFill>
                  <a:noFill/>
                </a:uFill>
                <a:hlinkClick r:id="rId1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https://www.amazon.ca/Hide-Pain-Harold-Blank-Notebook/dp/B0851MGZQV</a:t>
            </a:r>
            <a:r>
              <a:rPr lang="en" sz="1100">
                <a:solidFill>
                  <a:schemeClr val="dk2"/>
                </a:solidFill>
              </a:rPr>
              <a:t> </a:t>
            </a:r>
            <a:endParaRPr sz="1100">
              <a:solidFill>
                <a:schemeClr val="dk2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</a:pPr>
            <a:r>
              <a:rPr lang="en" sz="1100">
                <a:solidFill>
                  <a:schemeClr val="dk2"/>
                </a:solidFill>
                <a:uFill>
                  <a:noFill/>
                </a:uFill>
                <a:hlinkClick r:id="rId1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https://whitman.com.my/article/much-ado-cryptocurrency/</a:t>
            </a:r>
            <a:r>
              <a:rPr lang="en" sz="1100">
                <a:solidFill>
                  <a:schemeClr val="dk2"/>
                </a:solidFill>
              </a:rPr>
              <a:t> </a:t>
            </a:r>
            <a:endParaRPr sz="1100">
              <a:solidFill>
                <a:schemeClr val="dk2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</a:pPr>
            <a:r>
              <a:rPr lang="en" sz="1100">
                <a:solidFill>
                  <a:schemeClr val="dk2"/>
                </a:solidFill>
              </a:rPr>
              <a:t>https://www.123rf.com/photo_29001884_text-cloud-numbers-wordcloud-typography-concept-vector-illustration.html</a:t>
            </a:r>
            <a:endParaRPr sz="11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844" name="Google Shape;844;p60"/>
          <p:cNvSpPr txBox="1"/>
          <p:nvPr>
            <p:ph type="title"/>
          </p:nvPr>
        </p:nvSpPr>
        <p:spPr>
          <a:xfrm>
            <a:off x="103125" y="107300"/>
            <a:ext cx="836100" cy="25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Roboto Light"/>
                <a:ea typeface="Roboto Light"/>
                <a:cs typeface="Roboto Light"/>
                <a:sym typeface="Roboto Light"/>
              </a:rPr>
              <a:t>Problem</a:t>
            </a:r>
            <a:endParaRPr sz="13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845" name="Google Shape;845;p60"/>
          <p:cNvSpPr txBox="1"/>
          <p:nvPr>
            <p:ph type="title"/>
          </p:nvPr>
        </p:nvSpPr>
        <p:spPr>
          <a:xfrm>
            <a:off x="3101888" y="107300"/>
            <a:ext cx="836100" cy="25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Roboto Light"/>
                <a:ea typeface="Roboto Light"/>
                <a:cs typeface="Roboto Light"/>
                <a:sym typeface="Roboto Light"/>
              </a:rPr>
              <a:t>Solution</a:t>
            </a:r>
            <a:endParaRPr sz="13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846" name="Google Shape;846;p60"/>
          <p:cNvSpPr/>
          <p:nvPr/>
        </p:nvSpPr>
        <p:spPr>
          <a:xfrm>
            <a:off x="885575" y="116300"/>
            <a:ext cx="2209500" cy="1251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7" name="Google Shape;847;p60"/>
          <p:cNvSpPr/>
          <p:nvPr/>
        </p:nvSpPr>
        <p:spPr>
          <a:xfrm>
            <a:off x="3855400" y="116300"/>
            <a:ext cx="2656800" cy="1251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8" name="Google Shape;848;p60"/>
          <p:cNvSpPr/>
          <p:nvPr/>
        </p:nvSpPr>
        <p:spPr>
          <a:xfrm>
            <a:off x="876625" y="116350"/>
            <a:ext cx="2209500" cy="125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9" name="Google Shape;849;p60"/>
          <p:cNvSpPr/>
          <p:nvPr/>
        </p:nvSpPr>
        <p:spPr>
          <a:xfrm>
            <a:off x="3855400" y="116350"/>
            <a:ext cx="295200" cy="125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0" name="Google Shape;850;p60"/>
          <p:cNvSpPr/>
          <p:nvPr/>
        </p:nvSpPr>
        <p:spPr>
          <a:xfrm>
            <a:off x="3855400" y="116350"/>
            <a:ext cx="2656800" cy="125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1" name="Google Shape;851;p60"/>
          <p:cNvSpPr txBox="1"/>
          <p:nvPr>
            <p:ph type="title"/>
          </p:nvPr>
        </p:nvSpPr>
        <p:spPr>
          <a:xfrm>
            <a:off x="6512200" y="107300"/>
            <a:ext cx="1020300" cy="25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Roboto Light"/>
                <a:ea typeface="Roboto Light"/>
                <a:cs typeface="Roboto Light"/>
                <a:sym typeface="Roboto Light"/>
              </a:rPr>
              <a:t>Discussion</a:t>
            </a:r>
            <a:endParaRPr sz="13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852" name="Google Shape;852;p60"/>
          <p:cNvSpPr/>
          <p:nvPr/>
        </p:nvSpPr>
        <p:spPr>
          <a:xfrm>
            <a:off x="7469600" y="116300"/>
            <a:ext cx="1520400" cy="1251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3" name="Google Shape;853;p60"/>
          <p:cNvSpPr/>
          <p:nvPr/>
        </p:nvSpPr>
        <p:spPr>
          <a:xfrm>
            <a:off x="7469600" y="116350"/>
            <a:ext cx="1520400" cy="125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61"/>
          <p:cNvSpPr txBox="1"/>
          <p:nvPr>
            <p:ph type="title"/>
          </p:nvPr>
        </p:nvSpPr>
        <p:spPr>
          <a:xfrm>
            <a:off x="2176650" y="2417400"/>
            <a:ext cx="4790700" cy="30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0"/>
              <a:t>Q&amp;A</a:t>
            </a:r>
            <a:endParaRPr sz="7000"/>
          </a:p>
        </p:txBody>
      </p:sp>
      <p:grpSp>
        <p:nvGrpSpPr>
          <p:cNvPr id="859" name="Google Shape;859;p61"/>
          <p:cNvGrpSpPr/>
          <p:nvPr/>
        </p:nvGrpSpPr>
        <p:grpSpPr>
          <a:xfrm>
            <a:off x="7164850" y="3533267"/>
            <a:ext cx="1843949" cy="1544337"/>
            <a:chOff x="6569975" y="3169049"/>
            <a:chExt cx="1811701" cy="1450627"/>
          </a:xfrm>
        </p:grpSpPr>
        <p:pic>
          <p:nvPicPr>
            <p:cNvPr id="860" name="Google Shape;860;p6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569975" y="3169049"/>
              <a:ext cx="1489650" cy="121135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3600000" dist="57150">
                <a:srgbClr val="000000">
                  <a:alpha val="48000"/>
                </a:srgbClr>
              </a:outerShdw>
            </a:effectLst>
          </p:spPr>
        </p:pic>
        <p:pic>
          <p:nvPicPr>
            <p:cNvPr id="861" name="Google Shape;861;p6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324625" y="3562625"/>
              <a:ext cx="1057051" cy="1057051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Cryptocurrency is a form of digital </a:t>
            </a:r>
            <a:r>
              <a:rPr b="1" i="1" lang="en"/>
              <a:t>currency</a:t>
            </a:r>
            <a:r>
              <a:rPr b="1" lang="en"/>
              <a:t> </a:t>
            </a:r>
            <a:r>
              <a:rPr lang="en"/>
              <a:t>that is secured using </a:t>
            </a:r>
            <a:r>
              <a:rPr b="1" i="1" lang="en"/>
              <a:t>crypto</a:t>
            </a:r>
            <a:r>
              <a:rPr lang="en"/>
              <a:t>graphy </a:t>
            </a:r>
            <a:r>
              <a:rPr lang="en" sz="2700"/>
              <a:t>(algorithm)</a:t>
            </a:r>
            <a:endParaRPr sz="2700"/>
          </a:p>
        </p:txBody>
      </p:sp>
      <p:sp>
        <p:nvSpPr>
          <p:cNvPr id="115" name="Google Shape;115;p17"/>
          <p:cNvSpPr txBox="1"/>
          <p:nvPr>
            <p:ph idx="1" type="body"/>
          </p:nvPr>
        </p:nvSpPr>
        <p:spPr>
          <a:xfrm>
            <a:off x="3364363" y="4102250"/>
            <a:ext cx="2437200" cy="415500"/>
          </a:xfrm>
          <a:prstGeom prst="rect">
            <a:avLst/>
          </a:prstGeom>
          <a:solidFill>
            <a:srgbClr val="FFF2CC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rPr>
              <a:t>Digital </a:t>
            </a:r>
            <a:r>
              <a:rPr lang="en" u="sng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rPr>
              <a:t>currency</a:t>
            </a:r>
            <a:endParaRPr u="sng">
              <a:solidFill>
                <a:schemeClr val="dk2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6" name="Google Shape;116;p17"/>
          <p:cNvSpPr txBox="1"/>
          <p:nvPr>
            <p:ph type="title"/>
          </p:nvPr>
        </p:nvSpPr>
        <p:spPr>
          <a:xfrm>
            <a:off x="103125" y="107300"/>
            <a:ext cx="836100" cy="25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Roboto Light"/>
                <a:ea typeface="Roboto Light"/>
                <a:cs typeface="Roboto Light"/>
                <a:sym typeface="Roboto Light"/>
              </a:rPr>
              <a:t>Problem</a:t>
            </a:r>
            <a:endParaRPr sz="13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7" name="Google Shape;117;p17"/>
          <p:cNvSpPr/>
          <p:nvPr/>
        </p:nvSpPr>
        <p:spPr>
          <a:xfrm>
            <a:off x="885575" y="116300"/>
            <a:ext cx="2209500" cy="1251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17"/>
          <p:cNvSpPr/>
          <p:nvPr/>
        </p:nvSpPr>
        <p:spPr>
          <a:xfrm>
            <a:off x="876625" y="116350"/>
            <a:ext cx="438300" cy="125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17"/>
          <p:cNvSpPr txBox="1"/>
          <p:nvPr>
            <p:ph idx="1" type="body"/>
          </p:nvPr>
        </p:nvSpPr>
        <p:spPr>
          <a:xfrm>
            <a:off x="799175" y="4102250"/>
            <a:ext cx="1576800" cy="415500"/>
          </a:xfrm>
          <a:prstGeom prst="rect">
            <a:avLst/>
          </a:prstGeom>
          <a:solidFill>
            <a:srgbClr val="FFF2CC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u="sng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rPr>
              <a:t>Crypto</a:t>
            </a:r>
            <a:r>
              <a:rPr lang="en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rPr>
              <a:t>graphy</a:t>
            </a:r>
            <a:endParaRPr>
              <a:solidFill>
                <a:schemeClr val="dk2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0" name="Google Shape;120;p17"/>
          <p:cNvSpPr txBox="1"/>
          <p:nvPr>
            <p:ph idx="1" type="body"/>
          </p:nvPr>
        </p:nvSpPr>
        <p:spPr>
          <a:xfrm>
            <a:off x="6376450" y="4092450"/>
            <a:ext cx="2437200" cy="415500"/>
          </a:xfrm>
          <a:prstGeom prst="rect">
            <a:avLst/>
          </a:prstGeom>
          <a:solidFill>
            <a:srgbClr val="FFF2CC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rPr>
              <a:t>Cryptocurrency</a:t>
            </a:r>
            <a:endParaRPr>
              <a:solidFill>
                <a:schemeClr val="dk2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1" name="Google Shape;121;p17"/>
          <p:cNvSpPr txBox="1"/>
          <p:nvPr>
            <p:ph idx="1" type="body"/>
          </p:nvPr>
        </p:nvSpPr>
        <p:spPr>
          <a:xfrm>
            <a:off x="2825325" y="2867625"/>
            <a:ext cx="627600" cy="69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4400"/>
              <a:t>+</a:t>
            </a:r>
            <a:endParaRPr sz="4400"/>
          </a:p>
        </p:txBody>
      </p:sp>
      <p:sp>
        <p:nvSpPr>
          <p:cNvPr id="122" name="Google Shape;122;p17"/>
          <p:cNvSpPr txBox="1"/>
          <p:nvPr>
            <p:ph idx="1" type="body"/>
          </p:nvPr>
        </p:nvSpPr>
        <p:spPr>
          <a:xfrm>
            <a:off x="5953625" y="2867625"/>
            <a:ext cx="627600" cy="69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4400"/>
              <a:t>=</a:t>
            </a:r>
            <a:endParaRPr sz="4400"/>
          </a:p>
        </p:txBody>
      </p:sp>
      <p:pic>
        <p:nvPicPr>
          <p:cNvPr id="123" name="Google Shape;12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35826" y="2392217"/>
            <a:ext cx="1918443" cy="179096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24" name="Google Shape;12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2262" y="2392236"/>
            <a:ext cx="2145375" cy="16630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09498" y="2589173"/>
            <a:ext cx="2346926" cy="139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18"/>
          <p:cNvPicPr preferRelativeResize="0"/>
          <p:nvPr/>
        </p:nvPicPr>
        <p:blipFill rotWithShape="1">
          <a:blip r:embed="rId3">
            <a:alphaModFix/>
          </a:blip>
          <a:srcRect b="21929" l="0" r="0" t="0"/>
          <a:stretch/>
        </p:blipFill>
        <p:spPr>
          <a:xfrm>
            <a:off x="1212038" y="3048337"/>
            <a:ext cx="724825" cy="847967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18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Cryptocurrency is </a:t>
            </a:r>
            <a:r>
              <a:rPr b="1" lang="en"/>
              <a:t>faster</a:t>
            </a:r>
            <a:r>
              <a:rPr lang="en"/>
              <a:t> than digital currency as 3rd party is not needed</a:t>
            </a:r>
            <a:endParaRPr/>
          </a:p>
        </p:txBody>
      </p:sp>
      <p:sp>
        <p:nvSpPr>
          <p:cNvPr id="132" name="Google Shape;132;p18"/>
          <p:cNvSpPr txBox="1"/>
          <p:nvPr>
            <p:ph type="title"/>
          </p:nvPr>
        </p:nvSpPr>
        <p:spPr>
          <a:xfrm>
            <a:off x="103125" y="107300"/>
            <a:ext cx="836100" cy="25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Roboto Light"/>
                <a:ea typeface="Roboto Light"/>
                <a:cs typeface="Roboto Light"/>
                <a:sym typeface="Roboto Light"/>
              </a:rPr>
              <a:t>Problem</a:t>
            </a:r>
            <a:endParaRPr sz="13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33" name="Google Shape;133;p18"/>
          <p:cNvSpPr/>
          <p:nvPr/>
        </p:nvSpPr>
        <p:spPr>
          <a:xfrm>
            <a:off x="885575" y="116300"/>
            <a:ext cx="2209500" cy="1251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18"/>
          <p:cNvSpPr/>
          <p:nvPr/>
        </p:nvSpPr>
        <p:spPr>
          <a:xfrm>
            <a:off x="876625" y="116350"/>
            <a:ext cx="627600" cy="125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18"/>
          <p:cNvSpPr txBox="1"/>
          <p:nvPr>
            <p:ph idx="1" type="body"/>
          </p:nvPr>
        </p:nvSpPr>
        <p:spPr>
          <a:xfrm>
            <a:off x="2062963" y="3237725"/>
            <a:ext cx="907500" cy="4692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2"/>
                </a:solidFill>
              </a:rPr>
              <a:t>You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36" name="Google Shape;136;p18"/>
          <p:cNvSpPr txBox="1"/>
          <p:nvPr>
            <p:ph idx="1" type="body"/>
          </p:nvPr>
        </p:nvSpPr>
        <p:spPr>
          <a:xfrm>
            <a:off x="6382152" y="3237738"/>
            <a:ext cx="1549800" cy="4692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2"/>
                </a:solidFill>
              </a:rPr>
              <a:t>Destination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37" name="Google Shape;137;p18"/>
          <p:cNvSpPr txBox="1"/>
          <p:nvPr>
            <p:ph idx="1" type="body"/>
          </p:nvPr>
        </p:nvSpPr>
        <p:spPr>
          <a:xfrm>
            <a:off x="4347763" y="3001925"/>
            <a:ext cx="941100" cy="940800"/>
          </a:xfrm>
          <a:prstGeom prst="rect">
            <a:avLst/>
          </a:prstGeom>
          <a:solidFill>
            <a:srgbClr val="D0E0E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2"/>
                </a:solidFill>
              </a:rPr>
              <a:t>Bank</a:t>
            </a:r>
            <a:endParaRPr>
              <a:solidFill>
                <a:schemeClr val="dk2"/>
              </a:solidFill>
            </a:endParaRPr>
          </a:p>
        </p:txBody>
      </p:sp>
      <p:cxnSp>
        <p:nvCxnSpPr>
          <p:cNvPr id="138" name="Google Shape;138;p18"/>
          <p:cNvCxnSpPr>
            <a:stCxn id="135" idx="3"/>
            <a:endCxn id="137" idx="1"/>
          </p:cNvCxnSpPr>
          <p:nvPr/>
        </p:nvCxnSpPr>
        <p:spPr>
          <a:xfrm>
            <a:off x="2970463" y="3472325"/>
            <a:ext cx="1377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9" name="Google Shape;139;p18"/>
          <p:cNvCxnSpPr>
            <a:stCxn id="137" idx="3"/>
            <a:endCxn id="136" idx="1"/>
          </p:cNvCxnSpPr>
          <p:nvPr/>
        </p:nvCxnSpPr>
        <p:spPr>
          <a:xfrm>
            <a:off x="5288863" y="3472325"/>
            <a:ext cx="1093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0" name="Google Shape;140;p18"/>
          <p:cNvSpPr txBox="1"/>
          <p:nvPr>
            <p:ph idx="1" type="body"/>
          </p:nvPr>
        </p:nvSpPr>
        <p:spPr>
          <a:xfrm>
            <a:off x="3020329" y="3184043"/>
            <a:ext cx="1141200" cy="469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100">
                <a:solidFill>
                  <a:schemeClr val="dk2"/>
                </a:solidFill>
              </a:rPr>
              <a:t>Digital currency</a:t>
            </a:r>
            <a:endParaRPr sz="11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19"/>
          <p:cNvPicPr preferRelativeResize="0"/>
          <p:nvPr/>
        </p:nvPicPr>
        <p:blipFill rotWithShape="1">
          <a:blip r:embed="rId3">
            <a:alphaModFix/>
          </a:blip>
          <a:srcRect b="21929" l="0" r="0" t="0"/>
          <a:stretch/>
        </p:blipFill>
        <p:spPr>
          <a:xfrm>
            <a:off x="1212038" y="3048337"/>
            <a:ext cx="724825" cy="847967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1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Cryptocurrency is </a:t>
            </a:r>
            <a:r>
              <a:rPr b="1" lang="en"/>
              <a:t>faster</a:t>
            </a:r>
            <a:r>
              <a:rPr lang="en"/>
              <a:t> than digital currency as 3rd party is not needed</a:t>
            </a:r>
            <a:endParaRPr/>
          </a:p>
        </p:txBody>
      </p:sp>
      <p:sp>
        <p:nvSpPr>
          <p:cNvPr id="147" name="Google Shape;147;p19"/>
          <p:cNvSpPr txBox="1"/>
          <p:nvPr>
            <p:ph type="title"/>
          </p:nvPr>
        </p:nvSpPr>
        <p:spPr>
          <a:xfrm>
            <a:off x="103125" y="107300"/>
            <a:ext cx="836100" cy="25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Roboto Light"/>
                <a:ea typeface="Roboto Light"/>
                <a:cs typeface="Roboto Light"/>
                <a:sym typeface="Roboto Light"/>
              </a:rPr>
              <a:t>Problem</a:t>
            </a:r>
            <a:endParaRPr sz="13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48" name="Google Shape;148;p19"/>
          <p:cNvSpPr/>
          <p:nvPr/>
        </p:nvSpPr>
        <p:spPr>
          <a:xfrm>
            <a:off x="885575" y="116300"/>
            <a:ext cx="2209500" cy="1251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19"/>
          <p:cNvSpPr/>
          <p:nvPr/>
        </p:nvSpPr>
        <p:spPr>
          <a:xfrm>
            <a:off x="876625" y="116350"/>
            <a:ext cx="627600" cy="125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19"/>
          <p:cNvSpPr txBox="1"/>
          <p:nvPr>
            <p:ph idx="1" type="body"/>
          </p:nvPr>
        </p:nvSpPr>
        <p:spPr>
          <a:xfrm>
            <a:off x="2062963" y="3237725"/>
            <a:ext cx="907500" cy="4692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2"/>
                </a:solidFill>
              </a:rPr>
              <a:t>You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51" name="Google Shape;151;p19"/>
          <p:cNvSpPr txBox="1"/>
          <p:nvPr>
            <p:ph idx="1" type="body"/>
          </p:nvPr>
        </p:nvSpPr>
        <p:spPr>
          <a:xfrm>
            <a:off x="6382152" y="3237738"/>
            <a:ext cx="1549800" cy="4692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2"/>
                </a:solidFill>
              </a:rPr>
              <a:t>Destination</a:t>
            </a:r>
            <a:endParaRPr>
              <a:solidFill>
                <a:schemeClr val="dk2"/>
              </a:solidFill>
            </a:endParaRPr>
          </a:p>
        </p:txBody>
      </p:sp>
      <p:cxnSp>
        <p:nvCxnSpPr>
          <p:cNvPr id="152" name="Google Shape;152;p19"/>
          <p:cNvCxnSpPr>
            <a:stCxn id="150" idx="3"/>
            <a:endCxn id="151" idx="1"/>
          </p:cNvCxnSpPr>
          <p:nvPr/>
        </p:nvCxnSpPr>
        <p:spPr>
          <a:xfrm>
            <a:off x="2970463" y="3472325"/>
            <a:ext cx="3411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3" name="Google Shape;153;p19"/>
          <p:cNvSpPr txBox="1"/>
          <p:nvPr>
            <p:ph idx="1" type="body"/>
          </p:nvPr>
        </p:nvSpPr>
        <p:spPr>
          <a:xfrm>
            <a:off x="4105717" y="3184043"/>
            <a:ext cx="1141200" cy="469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100">
                <a:solidFill>
                  <a:schemeClr val="dk2"/>
                </a:solidFill>
              </a:rPr>
              <a:t>cryptocurrency</a:t>
            </a:r>
            <a:endParaRPr sz="1100">
              <a:solidFill>
                <a:schemeClr val="dk2"/>
              </a:solidFill>
            </a:endParaRPr>
          </a:p>
        </p:txBody>
      </p:sp>
      <p:pic>
        <p:nvPicPr>
          <p:cNvPr descr="Take me away baby - Meme by natez :) Memedroid" id="154" name="Google Shape;154;p19"/>
          <p:cNvPicPr preferRelativeResize="0"/>
          <p:nvPr/>
        </p:nvPicPr>
        <p:blipFill rotWithShape="1">
          <a:blip r:embed="rId4">
            <a:alphaModFix/>
          </a:blip>
          <a:srcRect b="0" l="0" r="0" t="47794"/>
          <a:stretch/>
        </p:blipFill>
        <p:spPr>
          <a:xfrm>
            <a:off x="2438650" y="2003748"/>
            <a:ext cx="1982554" cy="97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20"/>
          <p:cNvPicPr preferRelativeResize="0"/>
          <p:nvPr/>
        </p:nvPicPr>
        <p:blipFill rotWithShape="1">
          <a:blip r:embed="rId3">
            <a:alphaModFix/>
          </a:blip>
          <a:srcRect b="21929" l="0" r="0" t="0"/>
          <a:stretch/>
        </p:blipFill>
        <p:spPr>
          <a:xfrm>
            <a:off x="1227025" y="3048337"/>
            <a:ext cx="724825" cy="847967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Cryptocurrency is </a:t>
            </a:r>
            <a:r>
              <a:rPr b="1" lang="en"/>
              <a:t>more secure</a:t>
            </a:r>
            <a:r>
              <a:rPr lang="en"/>
              <a:t> than digital currency as it is less susceptible to failures</a:t>
            </a:r>
            <a:endParaRPr/>
          </a:p>
        </p:txBody>
      </p:sp>
      <p:sp>
        <p:nvSpPr>
          <p:cNvPr id="161" name="Google Shape;161;p20"/>
          <p:cNvSpPr txBox="1"/>
          <p:nvPr>
            <p:ph type="title"/>
          </p:nvPr>
        </p:nvSpPr>
        <p:spPr>
          <a:xfrm>
            <a:off x="103125" y="107300"/>
            <a:ext cx="836100" cy="25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Roboto Light"/>
                <a:ea typeface="Roboto Light"/>
                <a:cs typeface="Roboto Light"/>
                <a:sym typeface="Roboto Light"/>
              </a:rPr>
              <a:t>Problem</a:t>
            </a:r>
            <a:endParaRPr sz="13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62" name="Google Shape;162;p20"/>
          <p:cNvSpPr/>
          <p:nvPr/>
        </p:nvSpPr>
        <p:spPr>
          <a:xfrm>
            <a:off x="885575" y="116300"/>
            <a:ext cx="2209500" cy="1251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20"/>
          <p:cNvSpPr/>
          <p:nvPr/>
        </p:nvSpPr>
        <p:spPr>
          <a:xfrm>
            <a:off x="876625" y="116350"/>
            <a:ext cx="627600" cy="125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20"/>
          <p:cNvSpPr txBox="1"/>
          <p:nvPr>
            <p:ph idx="1" type="body"/>
          </p:nvPr>
        </p:nvSpPr>
        <p:spPr>
          <a:xfrm>
            <a:off x="2077950" y="3237725"/>
            <a:ext cx="907500" cy="4692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2"/>
                </a:solidFill>
              </a:rPr>
              <a:t>You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65" name="Google Shape;165;p20"/>
          <p:cNvSpPr txBox="1"/>
          <p:nvPr>
            <p:ph idx="1" type="body"/>
          </p:nvPr>
        </p:nvSpPr>
        <p:spPr>
          <a:xfrm>
            <a:off x="6383513" y="3237713"/>
            <a:ext cx="1605000" cy="4692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2"/>
                </a:solidFill>
              </a:rPr>
              <a:t>Destination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66" name="Google Shape;166;p20"/>
          <p:cNvSpPr txBox="1"/>
          <p:nvPr>
            <p:ph idx="1" type="body"/>
          </p:nvPr>
        </p:nvSpPr>
        <p:spPr>
          <a:xfrm>
            <a:off x="4362750" y="3001925"/>
            <a:ext cx="941100" cy="940800"/>
          </a:xfrm>
          <a:prstGeom prst="rect">
            <a:avLst/>
          </a:prstGeom>
          <a:solidFill>
            <a:srgbClr val="D0E0E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2"/>
                </a:solidFill>
              </a:rPr>
              <a:t>Bank</a:t>
            </a:r>
            <a:endParaRPr>
              <a:solidFill>
                <a:schemeClr val="dk2"/>
              </a:solidFill>
            </a:endParaRPr>
          </a:p>
        </p:txBody>
      </p:sp>
      <p:cxnSp>
        <p:nvCxnSpPr>
          <p:cNvPr id="167" name="Google Shape;167;p20"/>
          <p:cNvCxnSpPr>
            <a:stCxn id="164" idx="3"/>
            <a:endCxn id="166" idx="1"/>
          </p:cNvCxnSpPr>
          <p:nvPr/>
        </p:nvCxnSpPr>
        <p:spPr>
          <a:xfrm>
            <a:off x="2985450" y="3472325"/>
            <a:ext cx="1377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8" name="Google Shape;168;p20"/>
          <p:cNvCxnSpPr>
            <a:stCxn id="166" idx="3"/>
            <a:endCxn id="165" idx="1"/>
          </p:cNvCxnSpPr>
          <p:nvPr/>
        </p:nvCxnSpPr>
        <p:spPr>
          <a:xfrm>
            <a:off x="5303850" y="3472325"/>
            <a:ext cx="1079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9" name="Google Shape;169;p20"/>
          <p:cNvSpPr txBox="1"/>
          <p:nvPr>
            <p:ph idx="1" type="body"/>
          </p:nvPr>
        </p:nvSpPr>
        <p:spPr>
          <a:xfrm>
            <a:off x="3035317" y="3184043"/>
            <a:ext cx="1141200" cy="469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100">
                <a:solidFill>
                  <a:schemeClr val="dk2"/>
                </a:solidFill>
              </a:rPr>
              <a:t>Digital currency</a:t>
            </a:r>
            <a:endParaRPr sz="1100">
              <a:solidFill>
                <a:schemeClr val="dk2"/>
              </a:solidFill>
            </a:endParaRPr>
          </a:p>
        </p:txBody>
      </p:sp>
      <p:cxnSp>
        <p:nvCxnSpPr>
          <p:cNvPr id="170" name="Google Shape;170;p20"/>
          <p:cNvCxnSpPr>
            <a:stCxn id="164" idx="0"/>
            <a:endCxn id="165" idx="0"/>
          </p:cNvCxnSpPr>
          <p:nvPr/>
        </p:nvCxnSpPr>
        <p:spPr>
          <a:xfrm flipH="1" rot="-5400000">
            <a:off x="4858500" y="910925"/>
            <a:ext cx="600" cy="4654200"/>
          </a:xfrm>
          <a:prstGeom prst="curvedConnector3">
            <a:avLst>
              <a:gd fmla="val -1102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1" name="Google Shape;171;p20"/>
          <p:cNvSpPr txBox="1"/>
          <p:nvPr>
            <p:ph idx="1" type="body"/>
          </p:nvPr>
        </p:nvSpPr>
        <p:spPr>
          <a:xfrm>
            <a:off x="4262692" y="2180843"/>
            <a:ext cx="1141200" cy="469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100">
                <a:solidFill>
                  <a:schemeClr val="dk2"/>
                </a:solidFill>
              </a:rPr>
              <a:t>cryptocurrency</a:t>
            </a:r>
            <a:endParaRPr sz="1100">
              <a:solidFill>
                <a:schemeClr val="dk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Statistics shows cryptocurrency will become increasingly more mainstream in the future</a:t>
            </a:r>
            <a:endParaRPr/>
          </a:p>
        </p:txBody>
      </p:sp>
      <p:sp>
        <p:nvSpPr>
          <p:cNvPr id="177" name="Google Shape;177;p21"/>
          <p:cNvSpPr txBox="1"/>
          <p:nvPr>
            <p:ph type="title"/>
          </p:nvPr>
        </p:nvSpPr>
        <p:spPr>
          <a:xfrm>
            <a:off x="103125" y="107300"/>
            <a:ext cx="836100" cy="25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Roboto Light"/>
                <a:ea typeface="Roboto Light"/>
                <a:cs typeface="Roboto Light"/>
                <a:sym typeface="Roboto Light"/>
              </a:rPr>
              <a:t>Problem</a:t>
            </a:r>
            <a:endParaRPr sz="13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78" name="Google Shape;178;p21"/>
          <p:cNvSpPr/>
          <p:nvPr/>
        </p:nvSpPr>
        <p:spPr>
          <a:xfrm>
            <a:off x="885575" y="116300"/>
            <a:ext cx="2209500" cy="1251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21"/>
          <p:cNvSpPr/>
          <p:nvPr/>
        </p:nvSpPr>
        <p:spPr>
          <a:xfrm>
            <a:off x="876625" y="116350"/>
            <a:ext cx="1107900" cy="125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21"/>
          <p:cNvSpPr txBox="1"/>
          <p:nvPr>
            <p:ph type="title"/>
          </p:nvPr>
        </p:nvSpPr>
        <p:spPr>
          <a:xfrm>
            <a:off x="103125" y="4726450"/>
            <a:ext cx="1732800" cy="34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solidFill>
                  <a:schemeClr val="dk2"/>
                </a:solidFill>
              </a:rPr>
              <a:t>Source: CoinMarketCap</a:t>
            </a:r>
            <a:endParaRPr i="1" sz="1100">
              <a:solidFill>
                <a:schemeClr val="dk2"/>
              </a:solidFill>
            </a:endParaRPr>
          </a:p>
        </p:txBody>
      </p:sp>
      <p:sp>
        <p:nvSpPr>
          <p:cNvPr id="181" name="Google Shape;181;p21"/>
          <p:cNvSpPr txBox="1"/>
          <p:nvPr>
            <p:ph type="title"/>
          </p:nvPr>
        </p:nvSpPr>
        <p:spPr>
          <a:xfrm>
            <a:off x="260850" y="2046725"/>
            <a:ext cx="8622300" cy="76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400">
                <a:solidFill>
                  <a:schemeClr val="lt2"/>
                </a:solidFill>
              </a:rPr>
              <a:t>300 million</a:t>
            </a:r>
            <a:r>
              <a:rPr lang="en">
                <a:solidFill>
                  <a:schemeClr val="lt2"/>
                </a:solidFill>
              </a:rPr>
              <a:t> </a:t>
            </a:r>
            <a:r>
              <a:rPr lang="en" sz="2500">
                <a:solidFill>
                  <a:schemeClr val="lt2"/>
                </a:solidFill>
              </a:rPr>
              <a:t>global crypto users as of today</a:t>
            </a:r>
            <a:endParaRPr sz="2500">
              <a:solidFill>
                <a:schemeClr val="lt2"/>
              </a:solidFill>
            </a:endParaRPr>
          </a:p>
        </p:txBody>
      </p:sp>
      <p:sp>
        <p:nvSpPr>
          <p:cNvPr id="182" name="Google Shape;182;p21"/>
          <p:cNvSpPr txBox="1"/>
          <p:nvPr>
            <p:ph type="title"/>
          </p:nvPr>
        </p:nvSpPr>
        <p:spPr>
          <a:xfrm>
            <a:off x="260850" y="3091413"/>
            <a:ext cx="8622300" cy="76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2"/>
                </a:solidFill>
              </a:rPr>
              <a:t>Global crypto market value is </a:t>
            </a:r>
            <a:r>
              <a:rPr b="1" lang="en" sz="4400">
                <a:solidFill>
                  <a:schemeClr val="lt2"/>
                </a:solidFill>
              </a:rPr>
              <a:t>$10.02 billion</a:t>
            </a:r>
            <a:r>
              <a:rPr lang="en" sz="2500">
                <a:solidFill>
                  <a:schemeClr val="lt2"/>
                </a:solidFill>
              </a:rPr>
              <a:t> </a:t>
            </a:r>
            <a:r>
              <a:rPr lang="en" sz="2100">
                <a:solidFill>
                  <a:schemeClr val="lt2"/>
                </a:solidFill>
              </a:rPr>
              <a:t>as of 2022</a:t>
            </a:r>
            <a:endParaRPr sz="21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